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64" r:id="rId8"/>
    <p:sldId id="292" r:id="rId9"/>
    <p:sldId id="263" r:id="rId10"/>
    <p:sldId id="265" r:id="rId11"/>
    <p:sldId id="293" r:id="rId12"/>
    <p:sldId id="291" r:id="rId13"/>
    <p:sldId id="294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95" r:id="rId30"/>
    <p:sldId id="277" r:id="rId31"/>
    <p:sldId id="278" r:id="rId32"/>
    <p:sldId id="271" r:id="rId33"/>
    <p:sldId id="273" r:id="rId34"/>
    <p:sldId id="296" r:id="rId35"/>
    <p:sldId id="297" r:id="rId36"/>
    <p:sldId id="289" r:id="rId37"/>
    <p:sldId id="290" r:id="rId38"/>
    <p:sldId id="299" r:id="rId39"/>
    <p:sldId id="300" r:id="rId40"/>
    <p:sldId id="301" r:id="rId41"/>
    <p:sldId id="302" r:id="rId42"/>
    <p:sldId id="259" r:id="rId43"/>
    <p:sldId id="260" r:id="rId44"/>
    <p:sldId id="261" r:id="rId45"/>
    <p:sldId id="26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95" autoAdjust="0"/>
  </p:normalViewPr>
  <p:slideViewPr>
    <p:cSldViewPr snapToGrid="0">
      <p:cViewPr varScale="1">
        <p:scale>
          <a:sx n="89" d="100"/>
          <a:sy n="89" d="100"/>
        </p:scale>
        <p:origin x="16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esson%20Plans\Regents\Mechanics\Kinematics\1-D%20Linear%20Motio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Lesson%20Plans\Regents\Mechanics\Kinematics\1-D%20Linear%20Motion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Position vs. Time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263844734121744E-2"/>
          <c:y val="0.11956419974623146"/>
          <c:w val="0.88842543319254241"/>
          <c:h val="0.7795539750912623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'Lab Data'!$A$27:$A$41</c:f>
              <c:numCache>
                <c:formatCode>0.0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</c:numCache>
            </c:numRef>
          </c:xVal>
          <c:yVal>
            <c:numRef>
              <c:f>'Lab Data'!$C$27:$C$41</c:f>
              <c:numCache>
                <c:formatCode>0.0</c:formatCode>
                <c:ptCount val="15"/>
                <c:pt idx="0" formatCode="General">
                  <c:v>0</c:v>
                </c:pt>
                <c:pt idx="1">
                  <c:v>0.4</c:v>
                </c:pt>
                <c:pt idx="2">
                  <c:v>0.7</c:v>
                </c:pt>
                <c:pt idx="3">
                  <c:v>2.2999999999999998</c:v>
                </c:pt>
                <c:pt idx="4">
                  <c:v>5.0999999999999996</c:v>
                </c:pt>
                <c:pt idx="5">
                  <c:v>9.1999999999999993</c:v>
                </c:pt>
                <c:pt idx="6">
                  <c:v>14.399999999999999</c:v>
                </c:pt>
                <c:pt idx="7">
                  <c:v>20.7</c:v>
                </c:pt>
                <c:pt idx="8">
                  <c:v>28.2</c:v>
                </c:pt>
                <c:pt idx="9">
                  <c:v>36.9</c:v>
                </c:pt>
                <c:pt idx="10">
                  <c:v>46.599999999999994</c:v>
                </c:pt>
                <c:pt idx="11">
                  <c:v>57.399999999999991</c:v>
                </c:pt>
                <c:pt idx="12">
                  <c:v>68.899999999999991</c:v>
                </c:pt>
                <c:pt idx="13">
                  <c:v>81.099999999999994</c:v>
                </c:pt>
                <c:pt idx="14">
                  <c:v>93.8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73-4BF8-BA21-80D44CB40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870783"/>
        <c:axId val="1"/>
      </c:scatterChart>
      <c:valAx>
        <c:axId val="146870783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4965449160908193"/>
              <c:y val="0.9550072568940493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  <c:minorUnit val="0.05"/>
      </c:valAx>
      <c:valAx>
        <c:axId val="1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(m)</a:t>
                </a:r>
              </a:p>
            </c:rich>
          </c:tx>
          <c:layout>
            <c:manualLayout>
              <c:xMode val="edge"/>
              <c:yMode val="edge"/>
              <c:x val="9.3780848963474824E-3"/>
              <c:y val="0.4165457184325108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6870783"/>
        <c:crosses val="autoZero"/>
        <c:crossBetween val="midCat"/>
        <c:minorUnit val="2.5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63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2060"/>
                </a:solidFill>
              </a:rPr>
              <a:t>Acceleration</a:t>
            </a:r>
            <a:r>
              <a:rPr lang="en-US" baseline="0">
                <a:solidFill>
                  <a:srgbClr val="002060"/>
                </a:solidFill>
              </a:rPr>
              <a:t> vs. Mass</a:t>
            </a:r>
            <a:endParaRPr lang="en-US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'Lab Data'!$A$45:$A$50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xVal>
          <c:yVal>
            <c:numRef>
              <c:f>'Lab Data'!$B$45:$B$50</c:f>
              <c:numCache>
                <c:formatCode>0.00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40-4678-8C99-D099BC047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681839"/>
        <c:axId val="341589551"/>
      </c:scatterChart>
      <c:valAx>
        <c:axId val="353681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Mass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589551"/>
        <c:crosses val="autoZero"/>
        <c:crossBetween val="midCat"/>
      </c:valAx>
      <c:valAx>
        <c:axId val="34158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2060"/>
                    </a:solidFill>
                  </a:rPr>
                  <a:t>Acceleration (m/s</a:t>
                </a:r>
                <a:r>
                  <a:rPr lang="en-US" baseline="30000">
                    <a:solidFill>
                      <a:srgbClr val="002060"/>
                    </a:solidFill>
                  </a:rPr>
                  <a:t>2</a:t>
                </a:r>
                <a:r>
                  <a:rPr lang="en-US">
                    <a:solidFill>
                      <a:srgbClr val="002060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818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32888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3" y="3429000"/>
            <a:ext cx="9132887" cy="38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525" y="3543300"/>
            <a:ext cx="913288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D56E3-C19E-4096-9189-39A8122CF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6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D4B8-DA1F-4661-B58C-3C39FA8C7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8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6185-2717-496B-A45A-74332758E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64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0763-82B5-4744-A714-F7C33651F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3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997D-4B82-4BDD-9764-99B1537EF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34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500B-699C-4E84-9D7E-95FAAE730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3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FE09-4F4C-4600-BF7F-50F8D2131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7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6834-53EF-431C-9E7D-667926C7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4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79DA-C028-414B-80D2-7BE5022AD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746D-2842-4155-BF8F-809A413E1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09476-57CC-4569-BCE3-76016612E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8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5C1F-FD4D-449C-8A15-6ACCCFCD3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6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206542-33FC-4947-A4ED-2AAD20174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32888" cy="1638300"/>
            <a:chOff x="0" y="0"/>
            <a:chExt cx="5753" cy="1032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3" cy="9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Line 6"/>
            <p:cNvSpPr>
              <a:spLocks noChangeShapeType="1"/>
            </p:cNvSpPr>
            <p:nvPr/>
          </p:nvSpPr>
          <p:spPr bwMode="auto">
            <a:xfrm>
              <a:off x="0" y="1032"/>
              <a:ext cx="575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3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.png"/><Relationship Id="rId7" Type="http://schemas.openxmlformats.org/officeDocument/2006/relationships/image" Target="../media/image17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0fKBhvDjuy0&amp;t=3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Math and Science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en-US"/>
              <a:t>Chapter 2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Converting Units </a:t>
            </a:r>
            <a:br>
              <a:rPr lang="en-US" altLang="en-US" dirty="0"/>
            </a:br>
            <a:r>
              <a:rPr lang="en-US" altLang="en-US" sz="3200" dirty="0"/>
              <a:t>(Dimensional Analysis/Factor Label Method)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6016"/>
            <a:ext cx="7772400" cy="2033241"/>
          </a:xfrm>
        </p:spPr>
        <p:txBody>
          <a:bodyPr/>
          <a:lstStyle/>
          <a:p>
            <a:r>
              <a:rPr lang="en-US" altLang="en-US" sz="2800" dirty="0"/>
              <a:t>Conversion factors are multipliers that equal 1.</a:t>
            </a:r>
          </a:p>
          <a:p>
            <a:pPr lvl="1"/>
            <a:r>
              <a:rPr lang="en-US" altLang="en-US" sz="2400" dirty="0"/>
              <a:t> To start with, we need to understand what is meant by a multiplier that equals 1?</a:t>
            </a:r>
          </a:p>
          <a:p>
            <a:pPr lvl="1"/>
            <a:r>
              <a:rPr lang="en-US" altLang="en-US" sz="2400" dirty="0"/>
              <a:t>We know that there are 1,000g in 1 kg.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8FA4F5-9583-4846-85AA-92A9C254907F}"/>
                  </a:ext>
                </a:extLst>
              </p:cNvPr>
              <p:cNvSpPr txBox="1"/>
              <p:nvPr/>
            </p:nvSpPr>
            <p:spPr>
              <a:xfrm>
                <a:off x="1554480" y="3775724"/>
                <a:ext cx="1465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1,000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8FA4F5-9583-4846-85AA-92A9C2549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3775724"/>
                <a:ext cx="1465081" cy="276999"/>
              </a:xfrm>
              <a:prstGeom prst="rect">
                <a:avLst/>
              </a:prstGeom>
              <a:blipFill>
                <a:blip r:embed="rId2"/>
                <a:stretch>
                  <a:fillRect l="-2917" r="-5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F9DF0-ADE9-45CD-9BE4-F4A7D85A13A4}"/>
                  </a:ext>
                </a:extLst>
              </p:cNvPr>
              <p:cNvSpPr txBox="1"/>
              <p:nvPr/>
            </p:nvSpPr>
            <p:spPr>
              <a:xfrm>
                <a:off x="1550239" y="4552593"/>
                <a:ext cx="1771254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FF9DF0-ADE9-45CD-9BE4-F4A7D85A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39" y="4552593"/>
                <a:ext cx="1771254" cy="574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C9AC0797-DB7A-4BA6-ABC5-34F2D75DE015}"/>
              </a:ext>
            </a:extLst>
          </p:cNvPr>
          <p:cNvSpPr/>
          <p:nvPr/>
        </p:nvSpPr>
        <p:spPr bwMode="auto">
          <a:xfrm>
            <a:off x="2350897" y="4182072"/>
            <a:ext cx="111292" cy="3364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3E0E12-D537-466A-B6E3-D54FF5EBDF07}"/>
                  </a:ext>
                </a:extLst>
              </p:cNvPr>
              <p:cNvSpPr txBox="1"/>
              <p:nvPr/>
            </p:nvSpPr>
            <p:spPr>
              <a:xfrm>
                <a:off x="2080817" y="5565641"/>
                <a:ext cx="1193404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3E0E12-D537-466A-B6E3-D54FF5EB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17" y="5565641"/>
                <a:ext cx="1193404" cy="574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1CE553CE-E4C4-4905-A847-2F5530FDE92C}"/>
              </a:ext>
            </a:extLst>
          </p:cNvPr>
          <p:cNvSpPr/>
          <p:nvPr/>
        </p:nvSpPr>
        <p:spPr bwMode="auto">
          <a:xfrm>
            <a:off x="2350897" y="5185305"/>
            <a:ext cx="111292" cy="3364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29182-FE06-490C-8ED8-67F92A33A406}"/>
              </a:ext>
            </a:extLst>
          </p:cNvPr>
          <p:cNvSpPr txBox="1"/>
          <p:nvPr/>
        </p:nvSpPr>
        <p:spPr>
          <a:xfrm>
            <a:off x="4210362" y="461881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BF77DC-61BE-4BF4-A2A6-3DE5ADD17A4C}"/>
                  </a:ext>
                </a:extLst>
              </p:cNvPr>
              <p:cNvSpPr txBox="1"/>
              <p:nvPr/>
            </p:nvSpPr>
            <p:spPr>
              <a:xfrm>
                <a:off x="5826750" y="3819658"/>
                <a:ext cx="1465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1,000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BF77DC-61BE-4BF4-A2A6-3DE5ADD1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750" y="3819658"/>
                <a:ext cx="1465081" cy="276999"/>
              </a:xfrm>
              <a:prstGeom prst="rect">
                <a:avLst/>
              </a:prstGeom>
              <a:blipFill>
                <a:blip r:embed="rId5"/>
                <a:stretch>
                  <a:fillRect l="-3333" t="-2222" r="-50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3BF69-56FC-4D31-8CE8-635BDB3EB0A0}"/>
                  </a:ext>
                </a:extLst>
              </p:cNvPr>
              <p:cNvSpPr txBox="1"/>
              <p:nvPr/>
            </p:nvSpPr>
            <p:spPr>
              <a:xfrm>
                <a:off x="5822509" y="4596527"/>
                <a:ext cx="1466684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3BF69-56FC-4D31-8CE8-635BDB3EB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9" y="4596527"/>
                <a:ext cx="1466684" cy="574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8F1C08EF-0218-48D9-98EB-832B651B22BB}"/>
              </a:ext>
            </a:extLst>
          </p:cNvPr>
          <p:cNvSpPr/>
          <p:nvPr/>
        </p:nvSpPr>
        <p:spPr bwMode="auto">
          <a:xfrm>
            <a:off x="6623167" y="4226006"/>
            <a:ext cx="111292" cy="3364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2B1C5-2B04-4901-8546-453493BE4754}"/>
                  </a:ext>
                </a:extLst>
              </p:cNvPr>
              <p:cNvSpPr txBox="1"/>
              <p:nvPr/>
            </p:nvSpPr>
            <p:spPr>
              <a:xfrm>
                <a:off x="5869780" y="5623837"/>
                <a:ext cx="1136771" cy="5690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2B1C5-2B04-4901-8546-453493BE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780" y="5623837"/>
                <a:ext cx="1136771" cy="569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C527D48A-7FF2-4BE4-952E-50CBC6287B79}"/>
              </a:ext>
            </a:extLst>
          </p:cNvPr>
          <p:cNvSpPr/>
          <p:nvPr/>
        </p:nvSpPr>
        <p:spPr bwMode="auto">
          <a:xfrm>
            <a:off x="6623167" y="5229239"/>
            <a:ext cx="111292" cy="33640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ADAF7-BCFF-4C2F-9E2C-E95ADABE772E}"/>
              </a:ext>
            </a:extLst>
          </p:cNvPr>
          <p:cNvSpPr txBox="1"/>
          <p:nvPr/>
        </p:nvSpPr>
        <p:spPr>
          <a:xfrm>
            <a:off x="1360040" y="6192839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convert g to 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E13354-AE6E-48FD-AAD2-6030B4405352}"/>
              </a:ext>
            </a:extLst>
          </p:cNvPr>
          <p:cNvSpPr txBox="1"/>
          <p:nvPr/>
        </p:nvSpPr>
        <p:spPr>
          <a:xfrm>
            <a:off x="5444340" y="6192839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convert kg to g</a:t>
            </a:r>
          </a:p>
        </p:txBody>
      </p:sp>
      <p:sp>
        <p:nvSpPr>
          <p:cNvPr id="7" name="Action Button: Return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0BD2460-A32C-4E42-9281-2673F1FE2651}"/>
              </a:ext>
            </a:extLst>
          </p:cNvPr>
          <p:cNvSpPr/>
          <p:nvPr/>
        </p:nvSpPr>
        <p:spPr bwMode="auto">
          <a:xfrm>
            <a:off x="8559676" y="6320511"/>
            <a:ext cx="511618" cy="480396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ction Button: Blank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D7FDBF5-2BB9-4D34-A316-E7AB0E8DE243}"/>
              </a:ext>
            </a:extLst>
          </p:cNvPr>
          <p:cNvSpPr/>
          <p:nvPr/>
        </p:nvSpPr>
        <p:spPr bwMode="auto">
          <a:xfrm>
            <a:off x="6387418" y="3180793"/>
            <a:ext cx="272089" cy="2939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  <p:bldP spid="2" grpId="0"/>
      <p:bldP spid="6" grpId="0"/>
      <p:bldP spid="4" grpId="0" animBg="1"/>
      <p:bldP spid="8" grpId="0"/>
      <p:bldP spid="9" grpId="0" animBg="1"/>
      <p:bldP spid="5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Converting Units </a:t>
            </a:r>
            <a:br>
              <a:rPr lang="en-US" altLang="en-US" dirty="0"/>
            </a:br>
            <a:r>
              <a:rPr lang="en-US" altLang="en-US" sz="3200" dirty="0"/>
              <a:t>(Dimensional Analysis/Factor Label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850173"/>
                <a:ext cx="7772400" cy="4664927"/>
              </a:xfrm>
            </p:spPr>
            <p:txBody>
              <a:bodyPr/>
              <a:lstStyle/>
              <a:p>
                <a:r>
                  <a:rPr lang="en-US" altLang="en-US" sz="2800" dirty="0"/>
                  <a:t>Ex.:  Convert 350 grams to kilograms.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350 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/>
              </a:p>
              <a:p>
                <a:pPr lvl="1"/>
                <a:r>
                  <a:rPr lang="en-US" altLang="en-US" sz="2400" dirty="0"/>
                  <a:t>Ans.: 0.350 kg</a:t>
                </a:r>
              </a:p>
              <a:p>
                <a:r>
                  <a:rPr lang="en-US" altLang="en-US" sz="2800" dirty="0"/>
                  <a:t>Ex.: Convert 5.5 kilometers to meters.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5.5 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</m:d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/>
              </a:p>
              <a:p>
                <a:pPr lvl="1"/>
                <a:r>
                  <a:rPr lang="en-US" altLang="en-US" sz="2400" dirty="0"/>
                  <a:t>Ans.: 5500 m</a:t>
                </a:r>
              </a:p>
              <a:p>
                <a:pPr lvl="2">
                  <a:buFontTx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50173"/>
                <a:ext cx="7772400" cy="4664927"/>
              </a:xfrm>
              <a:blipFill>
                <a:blip r:embed="rId2"/>
                <a:stretch>
                  <a:fillRect l="-1412" t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lank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D3684DE-B223-4C7F-8661-E2C7B25AFE09}"/>
              </a:ext>
            </a:extLst>
          </p:cNvPr>
          <p:cNvSpPr/>
          <p:nvPr/>
        </p:nvSpPr>
        <p:spPr bwMode="auto">
          <a:xfrm>
            <a:off x="8546295" y="6266985"/>
            <a:ext cx="480394" cy="50217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Unit Analysis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683487"/>
                <a:ext cx="7772400" cy="4664927"/>
              </a:xfrm>
            </p:spPr>
            <p:txBody>
              <a:bodyPr/>
              <a:lstStyle/>
              <a:p>
                <a:r>
                  <a:rPr lang="en-US" altLang="en-US" sz="2800" dirty="0"/>
                  <a:t>How far does light travel in a year? i.e. What is a Light Year?</a:t>
                </a:r>
              </a:p>
              <a:p>
                <a:pPr lvl="1"/>
                <a:r>
                  <a:rPr lang="en-US" altLang="en-US" sz="2400" dirty="0"/>
                  <a:t>In order to solve this problem, we need to know three things.</a:t>
                </a:r>
              </a:p>
              <a:p>
                <a:pPr lvl="2"/>
                <a:r>
                  <a:rPr lang="en-US" altLang="en-US" sz="2000" dirty="0"/>
                  <a:t>The speed of light.</a:t>
                </a:r>
              </a:p>
              <a:p>
                <a:pPr lvl="2"/>
                <a:r>
                  <a:rPr lang="en-US" altLang="en-US" sz="2000" dirty="0"/>
                  <a:t>The number of seconds in a year.</a:t>
                </a:r>
              </a:p>
              <a:p>
                <a:pPr lvl="2"/>
                <a:r>
                  <a:rPr lang="en-US" altLang="en-US" sz="2000" dirty="0"/>
                  <a:t>The kinematics equation to solve for distance given speed and time. i.e.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000" dirty="0"/>
                  <a:t>, which can be rearranged to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2">
                  <a:buFontTx/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83487"/>
                <a:ext cx="7772400" cy="4664927"/>
              </a:xfrm>
              <a:blipFill>
                <a:blip r:embed="rId2"/>
                <a:stretch>
                  <a:fillRect l="-1412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Blank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D3684DE-B223-4C7F-8661-E2C7B25AFE09}"/>
              </a:ext>
            </a:extLst>
          </p:cNvPr>
          <p:cNvSpPr/>
          <p:nvPr/>
        </p:nvSpPr>
        <p:spPr bwMode="auto">
          <a:xfrm>
            <a:off x="3924300" y="3474718"/>
            <a:ext cx="315356" cy="270669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3173A-13C8-47ED-B482-C1440CF605B6}"/>
                  </a:ext>
                </a:extLst>
              </p:cNvPr>
              <p:cNvSpPr txBox="1"/>
              <p:nvPr/>
            </p:nvSpPr>
            <p:spPr>
              <a:xfrm>
                <a:off x="1083128" y="4909846"/>
                <a:ext cx="1115786" cy="36933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3173A-13C8-47ED-B482-C1440CF60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8" y="4909846"/>
                <a:ext cx="11157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41814-1002-406B-9B19-F04A804AD3F6}"/>
                  </a:ext>
                </a:extLst>
              </p:cNvPr>
              <p:cNvSpPr txBox="1"/>
              <p:nvPr/>
            </p:nvSpPr>
            <p:spPr>
              <a:xfrm>
                <a:off x="1083128" y="5385404"/>
                <a:ext cx="7015844" cy="683905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</a:rPr>
                            <m:t>3.00</m:t>
                          </m:r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×(365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𝑑𝑎𝑦𝑠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𝑦𝑟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)×(24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h𝑟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𝑑𝑎𝑦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)×(60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h𝑟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)×(60 </m:t>
                      </m:r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141814-1002-406B-9B19-F04A804A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8" y="5385404"/>
                <a:ext cx="7015844" cy="6839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D4D66-6986-4C26-965D-18E883F63DDC}"/>
                  </a:ext>
                </a:extLst>
              </p:cNvPr>
              <p:cNvSpPr txBox="1"/>
              <p:nvPr/>
            </p:nvSpPr>
            <p:spPr>
              <a:xfrm>
                <a:off x="1083127" y="6175535"/>
                <a:ext cx="2416629" cy="614014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FFFF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0" dirty="0" smtClean="0">
                          <a:latin typeface="Cambria Math" panose="02040503050406030204" pitchFamily="18" charset="0"/>
                        </a:rPr>
                        <m:t>9.46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f>
                        <m:fPr>
                          <m:ctrlP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en-US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D4D66-6986-4C26-965D-18E883F63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27" y="6175535"/>
                <a:ext cx="2416629" cy="614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F44DCB-D01E-470C-872E-25A764EBCD27}"/>
              </a:ext>
            </a:extLst>
          </p:cNvPr>
          <p:cNvCxnSpPr/>
          <p:nvPr/>
        </p:nvCxnSpPr>
        <p:spPr bwMode="auto">
          <a:xfrm flipV="1">
            <a:off x="3924300" y="5426526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1B4833-EA14-464B-A2B5-9019FA1FDAA5}"/>
              </a:ext>
            </a:extLst>
          </p:cNvPr>
          <p:cNvCxnSpPr/>
          <p:nvPr/>
        </p:nvCxnSpPr>
        <p:spPr bwMode="auto">
          <a:xfrm flipV="1">
            <a:off x="5127172" y="5756708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F1F5F-9FD6-40EF-A1FA-A151133CC8D1}"/>
              </a:ext>
            </a:extLst>
          </p:cNvPr>
          <p:cNvCxnSpPr/>
          <p:nvPr/>
        </p:nvCxnSpPr>
        <p:spPr bwMode="auto">
          <a:xfrm flipV="1">
            <a:off x="5127171" y="5441143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6A82E1-7238-41B0-B265-3D0DCDA46FE9}"/>
              </a:ext>
            </a:extLst>
          </p:cNvPr>
          <p:cNvCxnSpPr/>
          <p:nvPr/>
        </p:nvCxnSpPr>
        <p:spPr bwMode="auto">
          <a:xfrm flipV="1">
            <a:off x="6248400" y="5763442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282BD-0BE9-4B1E-8D31-F469E8EA48B5}"/>
              </a:ext>
            </a:extLst>
          </p:cNvPr>
          <p:cNvCxnSpPr/>
          <p:nvPr/>
        </p:nvCxnSpPr>
        <p:spPr bwMode="auto">
          <a:xfrm flipV="1">
            <a:off x="6286500" y="5453992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5BC927-5E8C-476B-ABC4-92B64BBA0278}"/>
              </a:ext>
            </a:extLst>
          </p:cNvPr>
          <p:cNvCxnSpPr/>
          <p:nvPr/>
        </p:nvCxnSpPr>
        <p:spPr bwMode="auto">
          <a:xfrm flipV="1">
            <a:off x="7478486" y="5763442"/>
            <a:ext cx="473529" cy="23206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B5DCE-E636-43AE-9BD6-E4C33953EC92}"/>
              </a:ext>
            </a:extLst>
          </p:cNvPr>
          <p:cNvCxnSpPr/>
          <p:nvPr/>
        </p:nvCxnSpPr>
        <p:spPr bwMode="auto">
          <a:xfrm flipV="1">
            <a:off x="2803071" y="5822242"/>
            <a:ext cx="223158" cy="1227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DB09C2-7B47-473B-823C-37D829B81CF0}"/>
              </a:ext>
            </a:extLst>
          </p:cNvPr>
          <p:cNvCxnSpPr/>
          <p:nvPr/>
        </p:nvCxnSpPr>
        <p:spPr bwMode="auto">
          <a:xfrm flipV="1">
            <a:off x="7592785" y="5498965"/>
            <a:ext cx="223158" cy="1227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ction Button: Blank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FB5CD04-7961-4394-B9F2-AAD817118186}"/>
              </a:ext>
            </a:extLst>
          </p:cNvPr>
          <p:cNvSpPr/>
          <p:nvPr/>
        </p:nvSpPr>
        <p:spPr bwMode="auto">
          <a:xfrm>
            <a:off x="7658265" y="4572741"/>
            <a:ext cx="315356" cy="270669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2" autoUpdateAnimBg="0"/>
      <p:bldP spid="3" grpId="0" uiExpand="1" animBg="1"/>
      <p:bldP spid="6" grpId="0" animBg="1"/>
      <p:bldP spid="4" grpId="0" animBg="1"/>
      <p:bldP spid="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AB6011-BF3F-4256-991A-EDAC0821C10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 dirty="0"/>
              <a:t>Accuracy and Precision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7DD19D-8B00-4EB2-984E-DB4B4581597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Are they the same thing?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5141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11702"/>
            <a:ext cx="7772400" cy="4495800"/>
          </a:xfrm>
        </p:spPr>
        <p:txBody>
          <a:bodyPr/>
          <a:lstStyle/>
          <a:p>
            <a:r>
              <a:rPr lang="en-US" altLang="en-US" sz="2800" dirty="0"/>
              <a:t>Precision is a measure of the repeatability of a measurement.  The smaller the variation in experimental results, the better the repeatability.</a:t>
            </a:r>
          </a:p>
          <a:p>
            <a:r>
              <a:rPr lang="en-US" altLang="en-US" sz="2800" dirty="0"/>
              <a:t>Precision can be improved by instruments that have high resolution or finer measurements.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400" dirty="0"/>
              <a:t>A ruler with millimeter (mm) divisions has higher resolution than one with only centimeter (cm) divisions.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D8905-DF61-4BB5-AA87-EF0F0BCC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08" y="5327482"/>
            <a:ext cx="5493604" cy="1089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495911-B395-4D3A-B678-7B759A782F70}"/>
              </a:ext>
            </a:extLst>
          </p:cNvPr>
          <p:cNvSpPr txBox="1"/>
          <p:nvPr/>
        </p:nvSpPr>
        <p:spPr>
          <a:xfrm>
            <a:off x="330077" y="535335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High Resolution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89E033-A104-46D1-965D-AC4F61F66165}"/>
              </a:ext>
            </a:extLst>
          </p:cNvPr>
          <p:cNvSpPr/>
          <p:nvPr/>
        </p:nvSpPr>
        <p:spPr bwMode="auto">
          <a:xfrm>
            <a:off x="2145902" y="5509595"/>
            <a:ext cx="512956" cy="114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3D94B-4A39-4967-A807-24934B95258C}"/>
              </a:ext>
            </a:extLst>
          </p:cNvPr>
          <p:cNvSpPr txBox="1"/>
          <p:nvPr/>
        </p:nvSpPr>
        <p:spPr>
          <a:xfrm>
            <a:off x="330077" y="593339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Low Resolution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2839325-F4C1-4A4E-82E3-26B2E4D93D3D}"/>
              </a:ext>
            </a:extLst>
          </p:cNvPr>
          <p:cNvSpPr/>
          <p:nvPr/>
        </p:nvSpPr>
        <p:spPr bwMode="auto">
          <a:xfrm>
            <a:off x="2145902" y="6089641"/>
            <a:ext cx="512956" cy="1141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2" autoUpdateAnimBg="0"/>
      <p:bldP spid="3" grpId="0"/>
      <p:bldP spid="4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Which group of data has better precision?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1524000" y="2133600"/>
          <a:ext cx="6096000" cy="42418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Action Button: Return 1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755319D-9DB8-44E0-A1F9-C15ABDC35604}"/>
              </a:ext>
            </a:extLst>
          </p:cNvPr>
          <p:cNvSpPr/>
          <p:nvPr/>
        </p:nvSpPr>
        <p:spPr bwMode="auto">
          <a:xfrm>
            <a:off x="8653347" y="6375400"/>
            <a:ext cx="400106" cy="404566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Accuracy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close are your measurements to a given standard?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Accuracy is a measure of the closeness of a body of experimental data to a given known value.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the previous table, the data would be considered inaccurate if the true value was 15, whereas it would be considered accurate if the standard value was 12.</a:t>
            </a:r>
          </a:p>
        </p:txBody>
      </p:sp>
      <p:sp>
        <p:nvSpPr>
          <p:cNvPr id="2" name="Action Button: Blank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6258F7A-0993-4B2F-A542-3B034AE5E7B2}"/>
              </a:ext>
            </a:extLst>
          </p:cNvPr>
          <p:cNvSpPr/>
          <p:nvPr/>
        </p:nvSpPr>
        <p:spPr bwMode="auto">
          <a:xfrm>
            <a:off x="8523991" y="6302669"/>
            <a:ext cx="502697" cy="46255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Accuracy and Precision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you be accurate and imprecise at the same time?</a:t>
            </a:r>
          </a:p>
          <a:p>
            <a:r>
              <a:rPr lang="en-US" altLang="en-US" dirty="0"/>
              <a:t>Can you be precise but inaccurate?</a:t>
            </a:r>
          </a:p>
          <a:p>
            <a:r>
              <a:rPr lang="en-US" altLang="en-US" dirty="0">
                <a:solidFill>
                  <a:schemeClr val="accent1"/>
                </a:solidFill>
              </a:rPr>
              <a:t>The answer to both these questions is:</a:t>
            </a:r>
          </a:p>
          <a:p>
            <a:pPr lvl="1" algn="ctr">
              <a:buFontTx/>
              <a:buNone/>
            </a:pPr>
            <a:endParaRPr lang="en-US" altLang="en-US" sz="4000" b="1" u="sng" dirty="0">
              <a:solidFill>
                <a:schemeClr val="accent2"/>
              </a:solidFill>
            </a:endParaRPr>
          </a:p>
          <a:p>
            <a:pPr lvl="1" algn="ctr">
              <a:buFontTx/>
              <a:buNone/>
            </a:pPr>
            <a:r>
              <a:rPr lang="en-US" altLang="en-US" sz="4000" b="1" u="sng" dirty="0">
                <a:solidFill>
                  <a:schemeClr val="accent2"/>
                </a:solidFill>
              </a:rPr>
              <a:t>YES</a:t>
            </a:r>
          </a:p>
          <a:p>
            <a:endParaRPr lang="en-US" altLang="en-US" u="sng" dirty="0"/>
          </a:p>
        </p:txBody>
      </p:sp>
      <p:sp>
        <p:nvSpPr>
          <p:cNvPr id="2" name="Action Button: Blank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DE601A5-7ECF-4B9B-91F3-A8989CADBBBC}"/>
              </a:ext>
            </a:extLst>
          </p:cNvPr>
          <p:cNvSpPr/>
          <p:nvPr/>
        </p:nvSpPr>
        <p:spPr bwMode="auto">
          <a:xfrm>
            <a:off x="8631044" y="6356195"/>
            <a:ext cx="431330" cy="42240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Precision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38663"/>
          </a:xfrm>
        </p:spPr>
        <p:txBody>
          <a:bodyPr/>
          <a:lstStyle/>
          <a:p>
            <a:r>
              <a:rPr lang="en-US" altLang="en-US" sz="2800"/>
              <a:t>How would you measure the length of this pencil?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The precision of a measurement can be ½ of the smallest division.  </a:t>
            </a:r>
          </a:p>
          <a:p>
            <a:pPr lvl="1"/>
            <a:r>
              <a:rPr lang="en-US" altLang="en-US" sz="2400"/>
              <a:t>In this case, the smallest division is 1 inch, therefore the estimated length would be 5.5 inches.</a:t>
            </a:r>
          </a:p>
        </p:txBody>
      </p:sp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687388" y="2671763"/>
            <a:ext cx="7394575" cy="1239837"/>
            <a:chOff x="433" y="1683"/>
            <a:chExt cx="4658" cy="781"/>
          </a:xfrm>
        </p:grpSpPr>
        <p:grpSp>
          <p:nvGrpSpPr>
            <p:cNvPr id="20485" name="Group 43"/>
            <p:cNvGrpSpPr>
              <a:grpSpLocks/>
            </p:cNvGrpSpPr>
            <p:nvPr/>
          </p:nvGrpSpPr>
          <p:grpSpPr bwMode="auto">
            <a:xfrm>
              <a:off x="433" y="1683"/>
              <a:ext cx="4658" cy="781"/>
              <a:chOff x="432" y="1748"/>
              <a:chExt cx="4658" cy="781"/>
            </a:xfrm>
          </p:grpSpPr>
          <p:grpSp>
            <p:nvGrpSpPr>
              <p:cNvPr id="20487" name="Group 15"/>
              <p:cNvGrpSpPr>
                <a:grpSpLocks/>
              </p:cNvGrpSpPr>
              <p:nvPr/>
            </p:nvGrpSpPr>
            <p:grpSpPr bwMode="auto">
              <a:xfrm>
                <a:off x="432" y="1748"/>
                <a:ext cx="4658" cy="781"/>
                <a:chOff x="750" y="1644"/>
                <a:chExt cx="2502" cy="402"/>
              </a:xfrm>
            </p:grpSpPr>
            <p:pic>
              <p:nvPicPr>
                <p:cNvPr id="20489" name="Picture 1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" y="1644"/>
                  <a:ext cx="2502" cy="4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0" name="Picture 1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" y="1644"/>
                  <a:ext cx="2502" cy="4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488" name="Text Box 17"/>
              <p:cNvSpPr txBox="1">
                <a:spLocks noChangeArrowheads="1"/>
              </p:cNvSpPr>
              <p:nvPr/>
            </p:nvSpPr>
            <p:spPr bwMode="auto">
              <a:xfrm>
                <a:off x="4491" y="1941"/>
                <a:ext cx="599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400">
                    <a:solidFill>
                      <a:schemeClr val="tx2"/>
                    </a:solidFill>
                  </a:rPr>
                  <a:t>inches</a:t>
                </a:r>
              </a:p>
            </p:txBody>
          </p:sp>
        </p:grpSp>
        <p:pic>
          <p:nvPicPr>
            <p:cNvPr id="20486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1783"/>
              <a:ext cx="2003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Significant Digits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54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All digits that have meaning in a measurement are considered significant.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 non-zero digits </a:t>
            </a:r>
            <a:r>
              <a:rPr lang="en-US" altLang="en-US" sz="2400" b="1" dirty="0">
                <a:solidFill>
                  <a:schemeClr val="accent1"/>
                </a:solidFill>
              </a:rPr>
              <a:t>are</a:t>
            </a:r>
            <a:r>
              <a:rPr lang="en-US" altLang="en-US" sz="2400" dirty="0"/>
              <a:t> considered significant. (254 – 3 sig. figs.)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Zeros that exist as placeholders </a:t>
            </a:r>
            <a:r>
              <a:rPr lang="en-US" altLang="en-US" sz="2400" b="1" dirty="0">
                <a:solidFill>
                  <a:schemeClr val="accent1"/>
                </a:solidFill>
              </a:rPr>
              <a:t>are not</a:t>
            </a:r>
            <a:r>
              <a:rPr lang="en-US" altLang="en-US" sz="2400" dirty="0"/>
              <a:t> significant. (254,000 – 3 sig. figs.)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Zeros that exist before a decimal point </a:t>
            </a:r>
            <a:r>
              <a:rPr lang="en-US" altLang="en-US" sz="2400" b="1" dirty="0">
                <a:solidFill>
                  <a:schemeClr val="accent1"/>
                </a:solidFill>
              </a:rPr>
              <a:t>are not</a:t>
            </a:r>
            <a:r>
              <a:rPr lang="en-US" altLang="en-US" sz="2400" dirty="0"/>
              <a:t> significant. (0.0254 – 3 sig. figs.)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Zeros after a decimal point </a:t>
            </a:r>
            <a:r>
              <a:rPr lang="en-US" altLang="en-US" sz="2400" b="1" dirty="0">
                <a:solidFill>
                  <a:schemeClr val="accent1"/>
                </a:solidFill>
              </a:rPr>
              <a:t>are</a:t>
            </a:r>
            <a:r>
              <a:rPr lang="en-US" altLang="en-US" sz="2400" dirty="0"/>
              <a:t> significant. (25.40 – 4 sig. figs.)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Zeros that exist between non-zero digits and a decimal point </a:t>
            </a:r>
            <a:r>
              <a:rPr lang="en-US" altLang="en-US" sz="2400" b="1" dirty="0">
                <a:solidFill>
                  <a:schemeClr val="accent1"/>
                </a:solidFill>
              </a:rPr>
              <a:t>are</a:t>
            </a:r>
            <a:r>
              <a:rPr lang="en-US" altLang="en-US" sz="2400" dirty="0"/>
              <a:t> significant (254,000. – 6 sig. figs.)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SI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does SI stand for?</a:t>
            </a:r>
          </a:p>
          <a:p>
            <a:pPr lvl="1"/>
            <a:r>
              <a:rPr lang="en-US" altLang="en-US" dirty="0" err="1"/>
              <a:t>Sytems</a:t>
            </a:r>
            <a:r>
              <a:rPr lang="en-US" altLang="en-US" dirty="0"/>
              <a:t> International</a:t>
            </a:r>
          </a:p>
          <a:p>
            <a:pPr lvl="2"/>
            <a:r>
              <a:rPr lang="en-US" altLang="en-US" dirty="0"/>
              <a:t>Regulated by the International Bureau of Weights and Measures in France.</a:t>
            </a:r>
          </a:p>
          <a:p>
            <a:pPr lvl="2"/>
            <a:r>
              <a:rPr lang="en-US" altLang="en-US" dirty="0"/>
              <a:t>NIST (National Institute of Science and Technology in Maryland).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Adding &amp; Subtracting with Significant Digits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20050" cy="467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adding or subtracting with significant digits, you need to round off to the least precise value after adding or subtracting your values.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Ex.			</a:t>
            </a:r>
            <a:r>
              <a:rPr lang="en-US" altLang="en-US" sz="2400"/>
              <a:t>24.686 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	  2.343 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          +  3.21   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	30.239 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	Since the third term in the addition contains only 2 digits beyond the decimal point, you must round to 30.24 m.</a:t>
            </a:r>
            <a:endParaRPr lang="en-US" altLang="en-US" sz="240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155950" y="5154613"/>
            <a:ext cx="1763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Multiplying and Dividing with Significant Digits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When multiplying and dividing with significant digits, you need to round off to the value with the least number of significant digits.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Ex.			</a:t>
            </a:r>
            <a:r>
              <a:rPr lang="en-US" altLang="en-US" sz="2400"/>
              <a:t>36.5  	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	  3.414  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b="1">
                <a:solidFill>
                  <a:schemeClr val="accent2"/>
                </a:solidFill>
              </a:rPr>
              <a:t>Since the number in the numerator contains only 3 significant digits, you must round to 10.7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3413125" y="4117975"/>
            <a:ext cx="3302000" cy="457200"/>
            <a:chOff x="2150" y="2754"/>
            <a:chExt cx="2080" cy="288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3105" y="2754"/>
              <a:ext cx="11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/>
                <a:t>= 10.691 m/s</a:t>
              </a: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2150" y="2898"/>
              <a:ext cx="8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Basic Lesson on Triangles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38313"/>
            <a:ext cx="7772400" cy="4619625"/>
          </a:xfrm>
        </p:spPr>
        <p:txBody>
          <a:bodyPr/>
          <a:lstStyle/>
          <a:p>
            <a:r>
              <a:rPr lang="en-US" altLang="en-US" dirty="0"/>
              <a:t>In physics, you will become very familiar with right triangles.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All you need is one side and an angle.</a:t>
            </a:r>
          </a:p>
          <a:p>
            <a:r>
              <a:rPr lang="en-US" altLang="en-US" dirty="0"/>
              <a:t>From here, all you have to remember is our Indian friend, SOH CAH TOA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3856038" y="2476500"/>
            <a:ext cx="1233487" cy="1289050"/>
            <a:chOff x="2589" y="1810"/>
            <a:chExt cx="777" cy="812"/>
          </a:xfrm>
        </p:grpSpPr>
        <p:sp>
          <p:nvSpPr>
            <p:cNvPr id="28681" name="AutoShape 4"/>
            <p:cNvSpPr>
              <a:spLocks noChangeArrowheads="1"/>
            </p:cNvSpPr>
            <p:nvPr/>
          </p:nvSpPr>
          <p:spPr bwMode="auto">
            <a:xfrm flipH="1">
              <a:off x="2589" y="1810"/>
              <a:ext cx="777" cy="81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682" name="Rectangle 5"/>
            <p:cNvSpPr>
              <a:spLocks noChangeArrowheads="1"/>
            </p:cNvSpPr>
            <p:nvPr/>
          </p:nvSpPr>
          <p:spPr bwMode="auto">
            <a:xfrm>
              <a:off x="3255" y="2530"/>
              <a:ext cx="104" cy="9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854450" y="2470150"/>
            <a:ext cx="1238250" cy="1295400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3873500" y="3405188"/>
            <a:ext cx="768350" cy="436562"/>
            <a:chOff x="2440" y="2145"/>
            <a:chExt cx="484" cy="275"/>
          </a:xfrm>
        </p:grpSpPr>
        <p:sp>
          <p:nvSpPr>
            <p:cNvPr id="28679" name="Arc 8"/>
            <p:cNvSpPr>
              <a:spLocks/>
            </p:cNvSpPr>
            <p:nvPr/>
          </p:nvSpPr>
          <p:spPr bwMode="auto">
            <a:xfrm rot="1235563">
              <a:off x="2440" y="2217"/>
              <a:ext cx="241" cy="203"/>
            </a:xfrm>
            <a:custGeom>
              <a:avLst/>
              <a:gdLst>
                <a:gd name="T0" fmla="*/ 0 w 20725"/>
                <a:gd name="T1" fmla="*/ 0 h 21050"/>
                <a:gd name="T2" fmla="*/ 0 w 20725"/>
                <a:gd name="T3" fmla="*/ 0 h 21050"/>
                <a:gd name="T4" fmla="*/ 0 w 20725"/>
                <a:gd name="T5" fmla="*/ 0 h 210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25" h="21050" fill="none" extrusionOk="0">
                  <a:moveTo>
                    <a:pt x="4842" y="-1"/>
                  </a:moveTo>
                  <a:cubicBezTo>
                    <a:pt x="12451" y="1750"/>
                    <a:pt x="18524" y="7471"/>
                    <a:pt x="20724" y="14963"/>
                  </a:cubicBezTo>
                </a:path>
                <a:path w="20725" h="21050" stroke="0" extrusionOk="0">
                  <a:moveTo>
                    <a:pt x="4842" y="-1"/>
                  </a:moveTo>
                  <a:cubicBezTo>
                    <a:pt x="12451" y="1750"/>
                    <a:pt x="18524" y="7471"/>
                    <a:pt x="20724" y="14963"/>
                  </a:cubicBezTo>
                  <a:lnTo>
                    <a:pt x="0" y="21050"/>
                  </a:lnTo>
                  <a:lnTo>
                    <a:pt x="4842" y="-1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2606" y="2145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45</a:t>
              </a:r>
              <a:r>
                <a:rPr lang="en-US" altLang="en-US" sz="1800">
                  <a:solidFill>
                    <a:schemeClr val="tx2"/>
                  </a:solidFill>
                  <a:sym typeface="Symbol" panose="05050102010706020507" pitchFamily="18" charset="2"/>
                </a:rPr>
                <a:t>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F2C0B8-60F7-45F5-9E3B-3E33D34CD9E4}"/>
                  </a:ext>
                </a:extLst>
              </p:cNvPr>
              <p:cNvSpPr txBox="1"/>
              <p:nvPr/>
            </p:nvSpPr>
            <p:spPr>
              <a:xfrm>
                <a:off x="2546571" y="5954434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dirty="0" smtClean="0">
                          <a:solidFill>
                            <a:srgbClr val="FFC000"/>
                          </a:solidFill>
                        </a:rPr>
                        <m:t>SOH</m:t>
                      </m:r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F2C0B8-60F7-45F5-9E3B-3E33D34CD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571" y="5954434"/>
                <a:ext cx="694101" cy="369332"/>
              </a:xfrm>
              <a:prstGeom prst="rect">
                <a:avLst/>
              </a:prstGeom>
              <a:blipFill>
                <a:blip r:embed="rId2"/>
                <a:stretch>
                  <a:fillRect l="-9649" r="-964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A7E932EF-5F82-4220-8C80-89675D6B74D4}"/>
              </a:ext>
            </a:extLst>
          </p:cNvPr>
          <p:cNvSpPr/>
          <p:nvPr/>
        </p:nvSpPr>
        <p:spPr bwMode="auto">
          <a:xfrm>
            <a:off x="3304548" y="6092709"/>
            <a:ext cx="437128" cy="1382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E99D3A-8CB6-4FC6-AF6F-69440ABEBFA0}"/>
                  </a:ext>
                </a:extLst>
              </p:cNvPr>
              <p:cNvSpPr txBox="1"/>
              <p:nvPr/>
            </p:nvSpPr>
            <p:spPr>
              <a:xfrm>
                <a:off x="3805552" y="5763099"/>
                <a:ext cx="2706638" cy="75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𝑜𝑝𝑝𝑜𝑠𝑖𝑡𝑒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h𝑦𝑝𝑜𝑡𝑒𝑛𝑢𝑠𝑒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E99D3A-8CB6-4FC6-AF6F-69440ABE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52" y="5763099"/>
                <a:ext cx="2706638" cy="752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83A42-24CC-4F66-B18C-5E02EE0239B2}"/>
                  </a:ext>
                </a:extLst>
              </p:cNvPr>
              <p:cNvSpPr txBox="1"/>
              <p:nvPr/>
            </p:nvSpPr>
            <p:spPr>
              <a:xfrm>
                <a:off x="2510887" y="5965058"/>
                <a:ext cx="72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0" i="0" dirty="0" smtClean="0">
                          <a:solidFill>
                            <a:srgbClr val="FFFF00"/>
                          </a:solidFill>
                        </a:rPr>
                        <m:t>CA</m:t>
                      </m:r>
                      <m:r>
                        <m:rPr>
                          <m:nor/>
                        </m:rPr>
                        <a:rPr lang="en-US" altLang="en-US" sz="2400" dirty="0" smtClean="0">
                          <a:solidFill>
                            <a:srgbClr val="FFFF00"/>
                          </a:solidFill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83A42-24CC-4F66-B18C-5E02EE023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87" y="5965058"/>
                <a:ext cx="727763" cy="369332"/>
              </a:xfrm>
              <a:prstGeom prst="rect">
                <a:avLst/>
              </a:prstGeom>
              <a:blipFill>
                <a:blip r:embed="rId4"/>
                <a:stretch>
                  <a:fillRect l="-9244" r="-8403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33D906BF-9A92-4DD7-B870-3C203EBD3B6D}"/>
              </a:ext>
            </a:extLst>
          </p:cNvPr>
          <p:cNvSpPr/>
          <p:nvPr/>
        </p:nvSpPr>
        <p:spPr bwMode="auto">
          <a:xfrm>
            <a:off x="3316012" y="6089675"/>
            <a:ext cx="437128" cy="1382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241D9C-6BEF-4E18-A9FF-573E8BD129D5}"/>
                  </a:ext>
                </a:extLst>
              </p:cNvPr>
              <p:cNvSpPr txBox="1"/>
              <p:nvPr/>
            </p:nvSpPr>
            <p:spPr>
              <a:xfrm>
                <a:off x="3764294" y="5750661"/>
                <a:ext cx="2749920" cy="764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𝑎𝑑𝑗𝑎𝑐𝑒𝑛𝑡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h𝑦𝑝𝑜𝑡𝑒𝑛𝑢𝑠𝑒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241D9C-6BEF-4E18-A9FF-573E8BD12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94" y="5750661"/>
                <a:ext cx="2749920" cy="764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EF8D4F-E5C1-42F3-8632-C3484EA42A4E}"/>
                  </a:ext>
                </a:extLst>
              </p:cNvPr>
              <p:cNvSpPr txBox="1"/>
              <p:nvPr/>
            </p:nvSpPr>
            <p:spPr>
              <a:xfrm>
                <a:off x="2510887" y="5973868"/>
                <a:ext cx="6588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0" i="1" dirty="0" smtClean="0">
                          <a:solidFill>
                            <a:srgbClr val="002060"/>
                          </a:solidFill>
                        </a:rPr>
                        <m:t>TOA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EF8D4F-E5C1-42F3-8632-C3484EA42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87" y="5973868"/>
                <a:ext cx="658835" cy="369332"/>
              </a:xfrm>
              <a:prstGeom prst="rect">
                <a:avLst/>
              </a:prstGeom>
              <a:blipFill>
                <a:blip r:embed="rId6"/>
                <a:stretch>
                  <a:fillRect l="-11111" r="-1111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73B94011-1E1F-49B3-A8A5-B1E17F5A67EB}"/>
              </a:ext>
            </a:extLst>
          </p:cNvPr>
          <p:cNvSpPr/>
          <p:nvPr/>
        </p:nvSpPr>
        <p:spPr bwMode="auto">
          <a:xfrm>
            <a:off x="3296676" y="6092325"/>
            <a:ext cx="437128" cy="13827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F7B5D-3924-4EE2-9148-6020B65FD88A}"/>
                  </a:ext>
                </a:extLst>
              </p:cNvPr>
              <p:cNvSpPr txBox="1"/>
              <p:nvPr/>
            </p:nvSpPr>
            <p:spPr>
              <a:xfrm>
                <a:off x="3764294" y="5759471"/>
                <a:ext cx="2367571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𝑜𝑝𝑝𝑜𝑠𝑖𝑡𝑒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𝑎𝑑𝑗𝑎𝑐𝑒𝑛𝑡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F7B5D-3924-4EE2-9148-6020B65FD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94" y="5759471"/>
                <a:ext cx="2367571" cy="7536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5" grpId="0" uiExpand="1" animBg="1"/>
      <p:bldP spid="2" grpId="0"/>
      <p:bldP spid="2" grpId="1"/>
      <p:bldP spid="3" grpId="0" animBg="1"/>
      <p:bldP spid="3" grpId="1" animBg="1"/>
      <p:bldP spid="4" grpId="0"/>
      <p:bldP spid="4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SOH CAH TOA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97063"/>
            <a:ext cx="8207375" cy="4357687"/>
          </a:xfrm>
        </p:spPr>
        <p:txBody>
          <a:bodyPr/>
          <a:lstStyle/>
          <a:p>
            <a:r>
              <a:rPr lang="en-US" altLang="en-US"/>
              <a:t>SOH</a:t>
            </a:r>
          </a:p>
          <a:p>
            <a:endParaRPr lang="en-US" altLang="en-US"/>
          </a:p>
          <a:p>
            <a:r>
              <a:rPr lang="en-US" altLang="en-US"/>
              <a:t>CAH</a:t>
            </a:r>
          </a:p>
          <a:p>
            <a:endParaRPr lang="en-US" altLang="en-US"/>
          </a:p>
          <a:p>
            <a:r>
              <a:rPr lang="en-US" altLang="en-US"/>
              <a:t>TOA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689100"/>
            <a:ext cx="2630488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178050"/>
            <a:ext cx="36068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727200" y="2062163"/>
            <a:ext cx="784225" cy="261937"/>
          </a:xfrm>
          <a:prstGeom prst="rightArrow">
            <a:avLst>
              <a:gd name="adj1" fmla="val 50000"/>
              <a:gd name="adj2" fmla="val 748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1676400" y="4406900"/>
            <a:ext cx="784225" cy="261938"/>
          </a:xfrm>
          <a:prstGeom prst="rightArrow">
            <a:avLst>
              <a:gd name="adj1" fmla="val 50000"/>
              <a:gd name="adj2" fmla="val 748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1712913" y="3252788"/>
            <a:ext cx="784225" cy="261937"/>
          </a:xfrm>
          <a:prstGeom prst="rightArrow">
            <a:avLst>
              <a:gd name="adj1" fmla="val 50000"/>
              <a:gd name="adj2" fmla="val 748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806" grpId="0" animBg="1"/>
      <p:bldP spid="33807" grpId="0" animBg="1"/>
      <p:bldP spid="338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– SOH CAH TOA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7813" y="1767096"/>
            <a:ext cx="7772400" cy="4963779"/>
          </a:xfrm>
        </p:spPr>
        <p:txBody>
          <a:bodyPr/>
          <a:lstStyle/>
          <a:p>
            <a:r>
              <a:rPr lang="en-US" altLang="en-US" dirty="0"/>
              <a:t>If the angle </a:t>
            </a:r>
            <a:r>
              <a:rPr lang="en-US" altLang="en-US" dirty="0">
                <a:sym typeface="Symbol" panose="05050102010706020507" pitchFamily="18" charset="2"/>
              </a:rPr>
              <a:t> is 30, and side c = 50., then what are the values for a and b?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73" y="2843569"/>
            <a:ext cx="36068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974E2-D3BD-429F-8D0F-2FAE30AB45C7}"/>
                  </a:ext>
                </a:extLst>
              </p:cNvPr>
              <p:cNvSpPr txBox="1"/>
              <p:nvPr/>
            </p:nvSpPr>
            <p:spPr>
              <a:xfrm>
                <a:off x="1309152" y="5458830"/>
                <a:ext cx="959750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974E2-D3BD-429F-8D0F-2FAE30AB4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52" y="5458830"/>
                <a:ext cx="959750" cy="474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645596D5-7D64-425D-9D64-5E2DE1B9AB1B}"/>
              </a:ext>
            </a:extLst>
          </p:cNvPr>
          <p:cNvSpPr/>
          <p:nvPr/>
        </p:nvSpPr>
        <p:spPr bwMode="auto">
          <a:xfrm>
            <a:off x="2463386" y="5599740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D42301-8DA0-45D6-A0A3-167E4BA2955E}"/>
                  </a:ext>
                </a:extLst>
              </p:cNvPr>
              <p:cNvSpPr txBox="1"/>
              <p:nvPr/>
            </p:nvSpPr>
            <p:spPr>
              <a:xfrm>
                <a:off x="3652559" y="5530897"/>
                <a:ext cx="1241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D42301-8DA0-45D6-A0A3-167E4BA29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59" y="5530897"/>
                <a:ext cx="1241174" cy="276999"/>
              </a:xfrm>
              <a:prstGeom prst="rect">
                <a:avLst/>
              </a:prstGeom>
              <a:blipFill>
                <a:blip r:embed="rId4"/>
                <a:stretch>
                  <a:fillRect l="-1961" r="-147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59D86675-E63D-428C-9968-50A6B9FFC424}"/>
              </a:ext>
            </a:extLst>
          </p:cNvPr>
          <p:cNvSpPr/>
          <p:nvPr/>
        </p:nvSpPr>
        <p:spPr bwMode="auto">
          <a:xfrm>
            <a:off x="5088217" y="5594194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0E7DE6-CF2C-4DA1-A1E4-FE37ED1CD31C}"/>
                  </a:ext>
                </a:extLst>
              </p:cNvPr>
              <p:cNvSpPr txBox="1"/>
              <p:nvPr/>
            </p:nvSpPr>
            <p:spPr>
              <a:xfrm>
                <a:off x="6277390" y="5530897"/>
                <a:ext cx="1713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30°=25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0E7DE6-CF2C-4DA1-A1E4-FE37ED1C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90" y="5530897"/>
                <a:ext cx="1713611" cy="276999"/>
              </a:xfrm>
              <a:prstGeom prst="rect">
                <a:avLst/>
              </a:prstGeom>
              <a:blipFill>
                <a:blip r:embed="rId5"/>
                <a:stretch>
                  <a:fillRect l="-2847" r="-284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2027B-044E-435E-98D5-AEFA207C04A2}"/>
                  </a:ext>
                </a:extLst>
              </p:cNvPr>
              <p:cNvSpPr txBox="1"/>
              <p:nvPr/>
            </p:nvSpPr>
            <p:spPr>
              <a:xfrm>
                <a:off x="1309152" y="6077776"/>
                <a:ext cx="986424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42027B-044E-435E-98D5-AEFA207C0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52" y="6077776"/>
                <a:ext cx="986424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4CCFD817-A500-44A8-9D50-8F9131A718CC}"/>
              </a:ext>
            </a:extLst>
          </p:cNvPr>
          <p:cNvSpPr/>
          <p:nvPr/>
        </p:nvSpPr>
        <p:spPr bwMode="auto">
          <a:xfrm>
            <a:off x="2463386" y="6218686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5EA3F-69A0-487A-ACF4-9C63C0499E66}"/>
                  </a:ext>
                </a:extLst>
              </p:cNvPr>
              <p:cNvSpPr txBox="1"/>
              <p:nvPr/>
            </p:nvSpPr>
            <p:spPr>
              <a:xfrm>
                <a:off x="3652559" y="6149843"/>
                <a:ext cx="12716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85EA3F-69A0-487A-ACF4-9C63C0499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59" y="6149843"/>
                <a:ext cx="1271630" cy="276999"/>
              </a:xfrm>
              <a:prstGeom prst="rect">
                <a:avLst/>
              </a:prstGeom>
              <a:blipFill>
                <a:blip r:embed="rId7"/>
                <a:stretch>
                  <a:fillRect l="-1914" r="-143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7737174F-1D08-498F-9DBE-FC3E324F2482}"/>
              </a:ext>
            </a:extLst>
          </p:cNvPr>
          <p:cNvSpPr/>
          <p:nvPr/>
        </p:nvSpPr>
        <p:spPr bwMode="auto">
          <a:xfrm>
            <a:off x="5088217" y="6213140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3535E5-A09B-413A-A08A-EA073C0E5642}"/>
                  </a:ext>
                </a:extLst>
              </p:cNvPr>
              <p:cNvSpPr txBox="1"/>
              <p:nvPr/>
            </p:nvSpPr>
            <p:spPr>
              <a:xfrm>
                <a:off x="6277390" y="6149843"/>
                <a:ext cx="1740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30°=43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3535E5-A09B-413A-A08A-EA073C0E5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90" y="6149843"/>
                <a:ext cx="1740861" cy="276999"/>
              </a:xfrm>
              <a:prstGeom prst="rect">
                <a:avLst/>
              </a:prstGeom>
              <a:blipFill>
                <a:blip r:embed="rId8"/>
                <a:stretch>
                  <a:fillRect l="-2807" r="-280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" grpId="0"/>
      <p:bldP spid="4" grpId="0" animBg="1"/>
      <p:bldP spid="5" grpId="0"/>
      <p:bldP spid="6" grpId="0" animBg="1"/>
      <p:bldP spid="7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Pythagorean Theorem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you know two sides of a right triangle, you can easily find the third using</a:t>
            </a:r>
          </a:p>
          <a:p>
            <a:endParaRPr lang="en-US" altLang="en-US">
              <a:sym typeface="Symbol" panose="05050102010706020507" pitchFamily="18" charset="2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60725"/>
            <a:ext cx="253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– Pythagorean Theorem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3354" y="1842933"/>
            <a:ext cx="7772400" cy="4114800"/>
          </a:xfrm>
        </p:spPr>
        <p:txBody>
          <a:bodyPr/>
          <a:lstStyle/>
          <a:p>
            <a:r>
              <a:rPr lang="en-US" altLang="en-US" dirty="0"/>
              <a:t>If side a is 10.</a:t>
            </a:r>
            <a:r>
              <a:rPr lang="en-US" altLang="en-US" dirty="0">
                <a:sym typeface="Symbol" panose="05050102010706020507" pitchFamily="18" charset="2"/>
              </a:rPr>
              <a:t>, and side c = 20., then what is side b?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3" y="2856951"/>
            <a:ext cx="36068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F52617-9693-45FE-8F96-EFDC23EEB54A}"/>
                  </a:ext>
                </a:extLst>
              </p:cNvPr>
              <p:cNvSpPr txBox="1"/>
              <p:nvPr/>
            </p:nvSpPr>
            <p:spPr>
              <a:xfrm>
                <a:off x="1085841" y="5587763"/>
                <a:ext cx="1356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F52617-9693-45FE-8F96-EFDC23EE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1" y="5587763"/>
                <a:ext cx="1356910" cy="276999"/>
              </a:xfrm>
              <a:prstGeom prst="rect">
                <a:avLst/>
              </a:prstGeom>
              <a:blipFill>
                <a:blip r:embed="rId3"/>
                <a:stretch>
                  <a:fillRect l="-1345" t="-2222" r="-4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46DBD1A5-BC6F-40E3-856F-A6C3D1679875}"/>
              </a:ext>
            </a:extLst>
          </p:cNvPr>
          <p:cNvSpPr/>
          <p:nvPr/>
        </p:nvSpPr>
        <p:spPr bwMode="auto">
          <a:xfrm>
            <a:off x="2579367" y="5619484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22CEDC5-893F-4E81-93FB-B71DFF734B9D}"/>
              </a:ext>
            </a:extLst>
          </p:cNvPr>
          <p:cNvSpPr/>
          <p:nvPr/>
        </p:nvSpPr>
        <p:spPr bwMode="auto">
          <a:xfrm>
            <a:off x="5262184" y="5613937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ACE06-DC2C-4817-B985-648AE21035A8}"/>
                  </a:ext>
                </a:extLst>
              </p:cNvPr>
              <p:cNvSpPr txBox="1"/>
              <p:nvPr/>
            </p:nvSpPr>
            <p:spPr>
              <a:xfrm>
                <a:off x="3767338" y="5577286"/>
                <a:ext cx="1356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9ACE06-DC2C-4817-B985-648AE2103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38" y="5577286"/>
                <a:ext cx="1356910" cy="276999"/>
              </a:xfrm>
              <a:prstGeom prst="rect">
                <a:avLst/>
              </a:prstGeom>
              <a:blipFill>
                <a:blip r:embed="rId4"/>
                <a:stretch>
                  <a:fillRect l="-1345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6AC22-AFE2-427D-874B-6E6A42E2514C}"/>
                  </a:ext>
                </a:extLst>
              </p:cNvPr>
              <p:cNvSpPr txBox="1"/>
              <p:nvPr/>
            </p:nvSpPr>
            <p:spPr>
              <a:xfrm>
                <a:off x="6497900" y="5540634"/>
                <a:ext cx="1401987" cy="34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6AC22-AFE2-427D-874B-6E6A42E2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900" y="5540634"/>
                <a:ext cx="1401987" cy="345416"/>
              </a:xfrm>
              <a:prstGeom prst="rect">
                <a:avLst/>
              </a:prstGeom>
              <a:blipFill>
                <a:blip r:embed="rId5"/>
                <a:stretch>
                  <a:fillRect r="-304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C1F8D-C29F-48A0-AD0B-FC17DA06CBC1}"/>
                  </a:ext>
                </a:extLst>
              </p:cNvPr>
              <p:cNvSpPr txBox="1"/>
              <p:nvPr/>
            </p:nvSpPr>
            <p:spPr>
              <a:xfrm>
                <a:off x="3167817" y="6101860"/>
                <a:ext cx="2221827" cy="34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20.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C1F8D-C29F-48A0-AD0B-FC17DA06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17" y="6101860"/>
                <a:ext cx="2221827" cy="345416"/>
              </a:xfrm>
              <a:prstGeom prst="rect">
                <a:avLst/>
              </a:prstGeom>
              <a:blipFill>
                <a:blip r:embed="rId6"/>
                <a:stretch>
                  <a:fillRect l="-2473" r="-2473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" grpId="0"/>
      <p:bldP spid="6" grpId="0" animBg="1"/>
      <p:bldP spid="7" grpId="0" animBg="1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will need to know how to determine both the circumference and area of the circle in physics.</a:t>
            </a:r>
          </a:p>
          <a:p>
            <a:pPr lvl="1"/>
            <a:r>
              <a:rPr lang="en-US" altLang="en-US"/>
              <a:t>Area (</a:t>
            </a:r>
            <a:r>
              <a:rPr lang="en-US" altLang="en-US" b="1">
                <a:solidFill>
                  <a:schemeClr val="accent2"/>
                </a:solidFill>
              </a:rPr>
              <a:t>A = 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r</a:t>
            </a:r>
            <a:r>
              <a:rPr lang="en-US" altLang="en-US" b="1" baseline="3000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altLang="en-US" baseline="30000">
                <a:sym typeface="Symbol" panose="05050102010706020507" pitchFamily="18" charset="2"/>
              </a:rPr>
              <a:t>)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/>
              <a:t>is most often used in electricity to find the cross-sectional area of a wire.</a:t>
            </a:r>
          </a:p>
          <a:p>
            <a:pPr lvl="1"/>
            <a:r>
              <a:rPr lang="en-US" altLang="en-US"/>
              <a:t>Circumference (</a:t>
            </a:r>
            <a:r>
              <a:rPr lang="en-US" altLang="en-US" b="1">
                <a:solidFill>
                  <a:schemeClr val="accent2"/>
                </a:solidFill>
              </a:rPr>
              <a:t>C = 2</a:t>
            </a:r>
            <a:r>
              <a:rPr lang="en-US" altLang="en-US" b="1">
                <a:solidFill>
                  <a:schemeClr val="accent2"/>
                </a:solidFill>
                <a:sym typeface="Symbol" panose="05050102010706020507" pitchFamily="18" charset="2"/>
              </a:rPr>
              <a:t>r</a:t>
            </a:r>
            <a:r>
              <a:rPr lang="en-US" altLang="en-US">
                <a:sym typeface="Symbol" panose="05050102010706020507" pitchFamily="18" charset="2"/>
              </a:rPr>
              <a:t>) is generally used to find the distance an object covers while moving in a circular path. 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e.g., cars, planets, objects on the end of a string, etc.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 bwMode="auto">
          <a:xfrm>
            <a:off x="2084832" y="1792224"/>
            <a:ext cx="4876800" cy="487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– The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2496"/>
            <a:ext cx="7772400" cy="4413504"/>
          </a:xfrm>
        </p:spPr>
        <p:txBody>
          <a:bodyPr/>
          <a:lstStyle/>
          <a:p>
            <a:r>
              <a:rPr lang="en-US" sz="2800" dirty="0"/>
              <a:t>How far does the Earth travel around the Sun in one year? 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Assume the Earth travels in a circular orbit.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You may need to use your reference table.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31" y="3986783"/>
            <a:ext cx="710221" cy="71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4062984"/>
            <a:ext cx="274320" cy="274320"/>
          </a:xfrm>
          <a:prstGeom prst="rect">
            <a:avLst/>
          </a:prstGeom>
        </p:spPr>
      </p:pic>
      <p:sp>
        <p:nvSpPr>
          <p:cNvPr id="7" name="Action Button: Blan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AB2EFEF-E291-4E90-9C28-5917F81FE3AC}"/>
              </a:ext>
            </a:extLst>
          </p:cNvPr>
          <p:cNvSpPr/>
          <p:nvPr/>
        </p:nvSpPr>
        <p:spPr bwMode="auto">
          <a:xfrm>
            <a:off x="8607490" y="6298162"/>
            <a:ext cx="463804" cy="507203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5168F-AE13-4C12-9F9A-5E67730170EA}"/>
                  </a:ext>
                </a:extLst>
              </p:cNvPr>
              <p:cNvSpPr txBox="1"/>
              <p:nvPr/>
            </p:nvSpPr>
            <p:spPr>
              <a:xfrm>
                <a:off x="1018925" y="5135364"/>
                <a:ext cx="885627" cy="27699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5168F-AE13-4C12-9F9A-5E677301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25" y="5135364"/>
                <a:ext cx="885627" cy="276999"/>
              </a:xfrm>
              <a:prstGeom prst="rect">
                <a:avLst/>
              </a:prstGeom>
              <a:blipFill>
                <a:blip r:embed="rId5"/>
                <a:stretch>
                  <a:fillRect l="-5517" r="-34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EEA4889C-9E60-43AE-BE68-B9A0E0187994}"/>
              </a:ext>
            </a:extLst>
          </p:cNvPr>
          <p:cNvSpPr/>
          <p:nvPr/>
        </p:nvSpPr>
        <p:spPr bwMode="auto">
          <a:xfrm>
            <a:off x="2155491" y="5172015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44A265-B03D-4493-B4A4-B75B05871B17}"/>
              </a:ext>
            </a:extLst>
          </p:cNvPr>
          <p:cNvSpPr/>
          <p:nvPr/>
        </p:nvSpPr>
        <p:spPr bwMode="auto">
          <a:xfrm>
            <a:off x="5919867" y="5172015"/>
            <a:ext cx="994689" cy="2036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10567-2C0B-4A97-9B51-E6284CDB67EF}"/>
                  </a:ext>
                </a:extLst>
              </p:cNvPr>
              <p:cNvSpPr txBox="1"/>
              <p:nvPr/>
            </p:nvSpPr>
            <p:spPr>
              <a:xfrm>
                <a:off x="3385061" y="5135363"/>
                <a:ext cx="2299925" cy="27699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∙1.50×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10567-2C0B-4A97-9B51-E6284CDB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1" y="5135363"/>
                <a:ext cx="2299925" cy="276999"/>
              </a:xfrm>
              <a:prstGeom prst="rect">
                <a:avLst/>
              </a:prstGeom>
              <a:blipFill>
                <a:blip r:embed="rId6"/>
                <a:stretch>
                  <a:fillRect l="-1852" t="-2174" r="-79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79F8D-EF85-47A7-B638-5C8BB2F8375C}"/>
                  </a:ext>
                </a:extLst>
              </p:cNvPr>
              <p:cNvSpPr txBox="1"/>
              <p:nvPr/>
            </p:nvSpPr>
            <p:spPr>
              <a:xfrm>
                <a:off x="7032291" y="5135362"/>
                <a:ext cx="1862176" cy="27699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=9.42×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79F8D-EF85-47A7-B638-5C8BB2F83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291" y="5135362"/>
                <a:ext cx="1862176" cy="276999"/>
              </a:xfrm>
              <a:prstGeom prst="rect">
                <a:avLst/>
              </a:prstGeom>
              <a:blipFill>
                <a:blip r:embed="rId7"/>
                <a:stretch>
                  <a:fillRect l="-2623" t="-2174" r="-163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FDFFEC9-A45B-4367-934F-8E18341FF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1576" y="3202266"/>
            <a:ext cx="1570740" cy="10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C -4.16667E-6 0.19537 -0.11857 0.35509 -0.26458 0.35509 C -0.41059 0.35509 -0.52951 0.19537 -0.52951 4.07407E-6 C -0.52951 -0.19514 -0.41059 -0.35371 -0.26458 -0.35371 C -0.11857 -0.35371 -4.16667E-6 -0.19514 -4.16667E-6 4.07407E-6 Z " pathEditMode="relative" rAng="5400000" ptsTypes="AAAAA">
                                      <p:cBhvr>
                                        <p:cTn id="54" dur="6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3" grpId="1" uiExpand="1" build="p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 – The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2496"/>
            <a:ext cx="7772400" cy="4413504"/>
          </a:xfrm>
        </p:spPr>
        <p:txBody>
          <a:bodyPr/>
          <a:lstStyle/>
          <a:p>
            <a:r>
              <a:rPr lang="en-US" sz="2800" dirty="0"/>
              <a:t>What is the cross-sectional area of a wire with a diameter of 3.0mm? Express your answer in meters and use scientific notation.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The first thing you will need to do is divide the diameter by 2 to get the radius.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</a:rPr>
              <a:t>Then you may need to use your reference table.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5168F-AE13-4C12-9F9A-5E67730170EA}"/>
                  </a:ext>
                </a:extLst>
              </p:cNvPr>
              <p:cNvSpPr txBox="1"/>
              <p:nvPr/>
            </p:nvSpPr>
            <p:spPr>
              <a:xfrm>
                <a:off x="1341709" y="5839074"/>
                <a:ext cx="891783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5168F-AE13-4C12-9F9A-5E677301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09" y="5839074"/>
                <a:ext cx="891783" cy="276999"/>
              </a:xfrm>
              <a:prstGeom prst="rect">
                <a:avLst/>
              </a:prstGeom>
              <a:blipFill>
                <a:blip r:embed="rId2"/>
                <a:stretch>
                  <a:fillRect l="-4110" t="-2222" r="-205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EEA4889C-9E60-43AE-BE68-B9A0E0187994}"/>
              </a:ext>
            </a:extLst>
          </p:cNvPr>
          <p:cNvSpPr/>
          <p:nvPr/>
        </p:nvSpPr>
        <p:spPr bwMode="auto">
          <a:xfrm>
            <a:off x="2427475" y="5905656"/>
            <a:ext cx="670875" cy="146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44A265-B03D-4493-B4A4-B75B05871B17}"/>
              </a:ext>
            </a:extLst>
          </p:cNvPr>
          <p:cNvSpPr/>
          <p:nvPr/>
        </p:nvSpPr>
        <p:spPr bwMode="auto">
          <a:xfrm>
            <a:off x="5457402" y="5928449"/>
            <a:ext cx="757788" cy="15810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10567-2C0B-4A97-9B51-E6284CDB67EF}"/>
                  </a:ext>
                </a:extLst>
              </p:cNvPr>
              <p:cNvSpPr txBox="1"/>
              <p:nvPr/>
            </p:nvSpPr>
            <p:spPr>
              <a:xfrm>
                <a:off x="3243073" y="5869004"/>
                <a:ext cx="2003625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0.0015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A10567-2C0B-4A97-9B51-E6284CDB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73" y="5869004"/>
                <a:ext cx="2003625" cy="276999"/>
              </a:xfrm>
              <a:prstGeom prst="rect">
                <a:avLst/>
              </a:prstGeom>
              <a:blipFill>
                <a:blip r:embed="rId3"/>
                <a:stretch>
                  <a:fillRect l="-2128" t="-2222" r="-60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79F8D-EF85-47A7-B638-5C8BB2F8375C}"/>
                  </a:ext>
                </a:extLst>
              </p:cNvPr>
              <p:cNvSpPr txBox="1"/>
              <p:nvPr/>
            </p:nvSpPr>
            <p:spPr>
              <a:xfrm>
                <a:off x="6379183" y="5839073"/>
                <a:ext cx="1870384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=7.1×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E79F8D-EF85-47A7-B638-5C8BB2F83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83" y="5839073"/>
                <a:ext cx="1870384" cy="276999"/>
              </a:xfrm>
              <a:prstGeom prst="rect">
                <a:avLst/>
              </a:prstGeom>
              <a:blipFill>
                <a:blip r:embed="rId4"/>
                <a:stretch>
                  <a:fillRect l="-2280" t="-2222" r="-9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1EBBBC02-3D6C-4DB2-99E0-482E8C556D5B}"/>
              </a:ext>
            </a:extLst>
          </p:cNvPr>
          <p:cNvSpPr/>
          <p:nvPr/>
        </p:nvSpPr>
        <p:spPr bwMode="auto">
          <a:xfrm>
            <a:off x="1226634" y="4607684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112804-C861-4550-A498-01A79C2CCBD3}"/>
              </a:ext>
            </a:extLst>
          </p:cNvPr>
          <p:cNvCxnSpPr>
            <a:stCxn id="11" idx="0"/>
            <a:endCxn id="11" idx="4"/>
          </p:cNvCxnSpPr>
          <p:nvPr/>
        </p:nvCxnSpPr>
        <p:spPr bwMode="auto">
          <a:xfrm>
            <a:off x="1683834" y="4607684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stealth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AB5F75-4DC0-4849-B09E-EC632E12F57B}"/>
                  </a:ext>
                </a:extLst>
              </p:cNvPr>
              <p:cNvSpPr txBox="1"/>
              <p:nvPr/>
            </p:nvSpPr>
            <p:spPr>
              <a:xfrm>
                <a:off x="1191350" y="4982945"/>
                <a:ext cx="949684" cy="2154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=3.0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AB5F75-4DC0-4849-B09E-EC632E12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50" y="4982945"/>
                <a:ext cx="949684" cy="215444"/>
              </a:xfrm>
              <a:prstGeom prst="rect">
                <a:avLst/>
              </a:prstGeom>
              <a:blipFill>
                <a:blip r:embed="rId5"/>
                <a:stretch>
                  <a:fillRect l="-3846" r="-256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DCDCC1-653D-4CBF-A833-8B554A485806}"/>
              </a:ext>
            </a:extLst>
          </p:cNvPr>
          <p:cNvSpPr/>
          <p:nvPr/>
        </p:nvSpPr>
        <p:spPr bwMode="auto">
          <a:xfrm>
            <a:off x="2277726" y="5052766"/>
            <a:ext cx="558696" cy="1456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6AB470-A7D9-4E0A-A0CA-978C0AB6E34C}"/>
                  </a:ext>
                </a:extLst>
              </p:cNvPr>
              <p:cNvSpPr txBox="1"/>
              <p:nvPr/>
            </p:nvSpPr>
            <p:spPr>
              <a:xfrm>
                <a:off x="2973114" y="5017855"/>
                <a:ext cx="908326" cy="2154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6AB470-A7D9-4E0A-A0CA-978C0AB6E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114" y="5017855"/>
                <a:ext cx="908326" cy="215444"/>
              </a:xfrm>
              <a:prstGeom prst="rect">
                <a:avLst/>
              </a:prstGeom>
              <a:blipFill>
                <a:blip r:embed="rId6"/>
                <a:stretch>
                  <a:fillRect l="-2685" r="-268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168E6C8C-1F61-46B2-8889-F88E17B6EE02}"/>
              </a:ext>
            </a:extLst>
          </p:cNvPr>
          <p:cNvSpPr/>
          <p:nvPr/>
        </p:nvSpPr>
        <p:spPr bwMode="auto">
          <a:xfrm>
            <a:off x="3996091" y="5064884"/>
            <a:ext cx="558696" cy="1456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26E485-A845-4902-A0CB-7A2382230685}"/>
                  </a:ext>
                </a:extLst>
              </p:cNvPr>
              <p:cNvSpPr txBox="1"/>
              <p:nvPr/>
            </p:nvSpPr>
            <p:spPr>
              <a:xfrm>
                <a:off x="4669438" y="4911800"/>
                <a:ext cx="1778243" cy="42755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1,000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26E485-A845-4902-A0CB-7A238223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38" y="4911800"/>
                <a:ext cx="1778243" cy="427553"/>
              </a:xfrm>
              <a:prstGeom prst="rect">
                <a:avLst/>
              </a:prstGeom>
              <a:blipFill>
                <a:blip r:embed="rId7"/>
                <a:stretch>
                  <a:fillRect l="-1027" t="-1429" r="-102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F6A4A085-08A1-41AD-9269-ED044053C29C}"/>
              </a:ext>
            </a:extLst>
          </p:cNvPr>
          <p:cNvSpPr/>
          <p:nvPr/>
        </p:nvSpPr>
        <p:spPr bwMode="auto">
          <a:xfrm>
            <a:off x="6548871" y="5054300"/>
            <a:ext cx="558696" cy="1456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744BB5-2FB7-403E-9F47-0BDCF78DF0E7}"/>
                  </a:ext>
                </a:extLst>
              </p:cNvPr>
              <p:cNvSpPr txBox="1"/>
              <p:nvPr/>
            </p:nvSpPr>
            <p:spPr>
              <a:xfrm>
                <a:off x="7296711" y="5017855"/>
                <a:ext cx="1055802" cy="2154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=0.0015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744BB5-2FB7-403E-9F47-0BDCF78DF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11" y="5017855"/>
                <a:ext cx="1055802" cy="215444"/>
              </a:xfrm>
              <a:prstGeom prst="rect">
                <a:avLst/>
              </a:prstGeom>
              <a:blipFill>
                <a:blip r:embed="rId8"/>
                <a:stretch>
                  <a:fillRect l="-2312" r="-231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F7DC022-6BC9-4AAC-BA18-D3D4DAC76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694" y="3643656"/>
            <a:ext cx="1335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8" grpId="0" animBg="1"/>
      <p:bldP spid="9" grpId="0" animBg="1"/>
      <p:bldP spid="10" grpId="0" animBg="1"/>
      <p:bldP spid="12" grpId="0" animBg="1"/>
      <p:bldP spid="14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they do?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Keep the standards on:</a:t>
            </a:r>
          </a:p>
          <a:p>
            <a:pPr lvl="1"/>
            <a:r>
              <a:rPr lang="en-US" altLang="en-US" dirty="0"/>
              <a:t>Length (</a:t>
            </a:r>
            <a:r>
              <a:rPr lang="en-US" altLang="en-US" dirty="0">
                <a:solidFill>
                  <a:srgbClr val="FFFF00"/>
                </a:solidFill>
              </a:rPr>
              <a:t>meter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Time (</a:t>
            </a:r>
            <a:r>
              <a:rPr lang="en-US" altLang="en-US" dirty="0">
                <a:solidFill>
                  <a:srgbClr val="FFFF00"/>
                </a:solidFill>
              </a:rPr>
              <a:t>second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Mass (</a:t>
            </a:r>
            <a:r>
              <a:rPr lang="en-US" altLang="en-US" dirty="0">
                <a:solidFill>
                  <a:srgbClr val="FFFF00"/>
                </a:solidFill>
              </a:rPr>
              <a:t>kilogram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b="1" dirty="0">
                <a:solidFill>
                  <a:srgbClr val="FFC000"/>
                </a:solidFill>
              </a:rPr>
              <a:t>Note: mass is not the same as weight!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Algebra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 sz="2800" dirty="0"/>
              <a:t>Super Mario is running at a constant speed of 8.5 m/s.  He crosses a starting line with a running start such that he maintains a constant speed over a distance of 100. meters.</a:t>
            </a:r>
          </a:p>
          <a:p>
            <a:pPr marL="990600" lvl="1" indent="-533400"/>
            <a:r>
              <a:rPr lang="en-US" altLang="en-US" sz="2400" dirty="0"/>
              <a:t>How long will it take him to finish a 100 meter race?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5A66AA-9ED5-4532-91B0-CF44F1DCCE40}"/>
              </a:ext>
            </a:extLst>
          </p:cNvPr>
          <p:cNvGrpSpPr/>
          <p:nvPr/>
        </p:nvGrpSpPr>
        <p:grpSpPr>
          <a:xfrm>
            <a:off x="0" y="4441371"/>
            <a:ext cx="9144000" cy="1816692"/>
            <a:chOff x="0" y="4441371"/>
            <a:chExt cx="9144000" cy="18166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8D8052-FB81-4FA6-9F56-0DEFE7254C3B}"/>
                </a:ext>
              </a:extLst>
            </p:cNvPr>
            <p:cNvGrpSpPr/>
            <p:nvPr/>
          </p:nvGrpSpPr>
          <p:grpSpPr>
            <a:xfrm>
              <a:off x="0" y="4441371"/>
              <a:ext cx="9144000" cy="1816692"/>
              <a:chOff x="0" y="4441371"/>
              <a:chExt cx="9144000" cy="181669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7218F79-CAA8-459E-AA98-BF29D738EB33}"/>
                  </a:ext>
                </a:extLst>
              </p:cNvPr>
              <p:cNvGrpSpPr/>
              <p:nvPr/>
            </p:nvGrpSpPr>
            <p:grpSpPr>
              <a:xfrm>
                <a:off x="0" y="4441371"/>
                <a:ext cx="9144000" cy="1816692"/>
                <a:chOff x="0" y="4441371"/>
                <a:chExt cx="9144000" cy="1816692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C17E047-B264-4541-A7E6-252959AACFD7}"/>
                    </a:ext>
                  </a:extLst>
                </p:cNvPr>
                <p:cNvSpPr/>
                <p:nvPr/>
              </p:nvSpPr>
              <p:spPr bwMode="auto">
                <a:xfrm>
                  <a:off x="0" y="4441371"/>
                  <a:ext cx="9144000" cy="181669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Action Button: Blank 5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7CCD1C0A-10D4-4E43-B8F0-2892BA6B8E22}"/>
                    </a:ext>
                  </a:extLst>
                </p:cNvPr>
                <p:cNvSpPr/>
                <p:nvPr/>
              </p:nvSpPr>
              <p:spPr bwMode="auto">
                <a:xfrm>
                  <a:off x="0" y="5819616"/>
                  <a:ext cx="9144000" cy="403810"/>
                </a:xfrm>
                <a:prstGeom prst="actionButtonBlank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Action Button: Blank 6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28C52EDE-2405-4A87-8A66-BC185A9CD7F9}"/>
                    </a:ext>
                  </a:extLst>
                </p:cNvPr>
                <p:cNvSpPr/>
                <p:nvPr/>
              </p:nvSpPr>
              <p:spPr bwMode="auto">
                <a:xfrm>
                  <a:off x="0" y="5381169"/>
                  <a:ext cx="9144000" cy="403810"/>
                </a:xfrm>
                <a:prstGeom prst="actionButtonBlank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8" name="Action Button: Blank 7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C90C5D4B-7065-41BA-8972-C22675B19835}"/>
                    </a:ext>
                  </a:extLst>
                </p:cNvPr>
                <p:cNvSpPr/>
                <p:nvPr/>
              </p:nvSpPr>
              <p:spPr bwMode="auto">
                <a:xfrm>
                  <a:off x="0" y="4936010"/>
                  <a:ext cx="9144000" cy="403810"/>
                </a:xfrm>
                <a:prstGeom prst="actionButtonBlank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" name="Action Button: Blank 8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1D992446-092F-4E71-99E0-9FB4C2DBA705}"/>
                    </a:ext>
                  </a:extLst>
                </p:cNvPr>
                <p:cNvSpPr/>
                <p:nvPr/>
              </p:nvSpPr>
              <p:spPr bwMode="auto">
                <a:xfrm>
                  <a:off x="0" y="4490885"/>
                  <a:ext cx="9144000" cy="403810"/>
                </a:xfrm>
                <a:prstGeom prst="actionButtonBlank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AE0391-E960-4D64-BEF3-3EBB02873D4F}"/>
                  </a:ext>
                </a:extLst>
              </p:cNvPr>
              <p:cNvSpPr/>
              <p:nvPr/>
            </p:nvSpPr>
            <p:spPr>
              <a:xfrm>
                <a:off x="417209" y="4538528"/>
                <a:ext cx="223638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rmAutofit fontScale="55000" lnSpcReduction="20000"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7B69188-9BF9-4288-91A9-8BE5592069A7}"/>
                  </a:ext>
                </a:extLst>
              </p:cNvPr>
              <p:cNvSpPr/>
              <p:nvPr/>
            </p:nvSpPr>
            <p:spPr>
              <a:xfrm>
                <a:off x="419105" y="4991379"/>
                <a:ext cx="223638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rmAutofit fontScale="55000" lnSpcReduction="20000"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32BD12-7C7F-4887-9423-8D491FC06323}"/>
                  </a:ext>
                </a:extLst>
              </p:cNvPr>
              <p:cNvSpPr/>
              <p:nvPr/>
            </p:nvSpPr>
            <p:spPr>
              <a:xfrm>
                <a:off x="413397" y="5436537"/>
                <a:ext cx="223638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rmAutofit fontScale="55000" lnSpcReduction="20000"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6C52FF-AC24-419B-96EF-93016AF52DB9}"/>
                  </a:ext>
                </a:extLst>
              </p:cNvPr>
              <p:cNvSpPr/>
              <p:nvPr/>
            </p:nvSpPr>
            <p:spPr>
              <a:xfrm>
                <a:off x="383291" y="5874985"/>
                <a:ext cx="223638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rmAutofit fontScale="55000" lnSpcReduction="20000"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54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sp>
          <p:nvSpPr>
            <p:cNvPr id="18" name="Action Button: Blank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AA5EEA-2480-4F6E-ADDA-9D7B832F0A23}"/>
                </a:ext>
              </a:extLst>
            </p:cNvPr>
            <p:cNvSpPr/>
            <p:nvPr/>
          </p:nvSpPr>
          <p:spPr bwMode="auto">
            <a:xfrm>
              <a:off x="759811" y="4473566"/>
              <a:ext cx="45719" cy="1767179"/>
            </a:xfrm>
            <a:prstGeom prst="actionButtonBlank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Action Button: Blank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7E964B-02AB-46E9-8C9B-CFD54A151438}"/>
                </a:ext>
              </a:extLst>
            </p:cNvPr>
            <p:cNvSpPr/>
            <p:nvPr/>
          </p:nvSpPr>
          <p:spPr bwMode="auto">
            <a:xfrm>
              <a:off x="8333730" y="4473549"/>
              <a:ext cx="45719" cy="1767179"/>
            </a:xfrm>
            <a:prstGeom prst="actionButtonBlank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EBF1DE-6D53-45BD-97DD-3405E97DA6BB}"/>
              </a:ext>
            </a:extLst>
          </p:cNvPr>
          <p:cNvGrpSpPr/>
          <p:nvPr/>
        </p:nvGrpSpPr>
        <p:grpSpPr>
          <a:xfrm>
            <a:off x="785040" y="6299378"/>
            <a:ext cx="7573919" cy="369332"/>
            <a:chOff x="785040" y="6299378"/>
            <a:chExt cx="7573919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3A3FFC2-FB75-4409-8657-DA74A0DBE3E0}"/>
                </a:ext>
              </a:extLst>
            </p:cNvPr>
            <p:cNvCxnSpPr/>
            <p:nvPr/>
          </p:nvCxnSpPr>
          <p:spPr bwMode="auto">
            <a:xfrm>
              <a:off x="785040" y="6508102"/>
              <a:ext cx="7573919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stealth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183AE1-1C1E-4439-9CBD-0C55CFD1B95D}"/>
                    </a:ext>
                  </a:extLst>
                </p:cNvPr>
                <p:cNvSpPr txBox="1"/>
                <p:nvPr/>
              </p:nvSpPr>
              <p:spPr>
                <a:xfrm>
                  <a:off x="3862873" y="6299378"/>
                  <a:ext cx="135331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100.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183AE1-1C1E-4439-9CBD-0C55CFD1B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873" y="6299378"/>
                  <a:ext cx="135331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674" name="Picture 2">
            <a:extLst>
              <a:ext uri="{FF2B5EF4-FFF2-40B4-BE49-F238E27FC236}">
                <a16:creationId xmlns:a16="http://schemas.microsoft.com/office/drawing/2014/main" id="{4181F6CD-1FC6-4B54-9135-292D12543E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" y="4974728"/>
            <a:ext cx="759811" cy="771500"/>
          </a:xfrm>
          <a:prstGeom prst="rect">
            <a:avLst/>
          </a:prstGeom>
          <a:noFill/>
        </p:spPr>
      </p:pic>
      <p:sp>
        <p:nvSpPr>
          <p:cNvPr id="30" name="Action Button: Blank 2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F4731CD-FE5C-40A4-B4DA-E308A28678D2}"/>
              </a:ext>
            </a:extLst>
          </p:cNvPr>
          <p:cNvSpPr/>
          <p:nvPr/>
        </p:nvSpPr>
        <p:spPr bwMode="auto">
          <a:xfrm>
            <a:off x="8495523" y="6299378"/>
            <a:ext cx="587829" cy="48930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047 L 0.9908 0.00047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8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3729038" y="195263"/>
          <a:ext cx="121126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393529" progId="Equation.3">
                  <p:embed/>
                </p:oleObj>
              </mc:Choice>
              <mc:Fallback>
                <p:oleObj name="Equation" r:id="rId2" imgW="380835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95263"/>
                        <a:ext cx="121126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Rectangle 2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0" y="1668463"/>
                <a:ext cx="6248400" cy="4427537"/>
              </a:xfrm>
            </p:spPr>
            <p:txBody>
              <a:bodyPr/>
              <a:lstStyle/>
              <a:p>
                <a:pPr marL="609600" indent="-609600"/>
                <a:r>
                  <a:rPr lang="en-US" altLang="en-US" dirty="0"/>
                  <a:t>Using our pie to the right:</a:t>
                </a:r>
              </a:p>
              <a:p>
                <a:pPr marL="990600" lvl="1" indent="-533400">
                  <a:buFontTx/>
                  <a:buNone/>
                </a:pPr>
                <a:r>
                  <a:rPr lang="en-US" altLang="en-US" sz="1200" dirty="0"/>
                  <a:t>		</a:t>
                </a:r>
              </a:p>
              <a:p>
                <a:pPr marL="990600" lvl="1" indent="-533400">
                  <a:buFontTx/>
                  <a:buNone/>
                </a:pPr>
                <a:r>
                  <a:rPr lang="en-US" altLang="en-US" dirty="0"/>
                  <a:t>		=</a:t>
                </a:r>
              </a:p>
              <a:p>
                <a:pPr marL="990600" lvl="1" indent="-533400">
                  <a:buFontTx/>
                  <a:buNone/>
                </a:pPr>
                <a:endParaRPr lang="en-US" altLang="en-US" sz="1200" dirty="0"/>
              </a:p>
              <a:p>
                <a:pPr marL="990600" lvl="1" indent="-533400"/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100. 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8.5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1668463"/>
                <a:ext cx="6248400" cy="4427537"/>
              </a:xfrm>
              <a:blipFill>
                <a:blip r:embed="rId5"/>
                <a:stretch>
                  <a:fillRect l="-2146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6629400" y="1981200"/>
            <a:ext cx="2057400" cy="1981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629400" y="2971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7696200" y="2971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478713" y="228917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1628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924800" y="3124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477439" y="2751138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0729 -0.0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802 0.02176 L -0.54878 -0.0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-113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5085 -0.0655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328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  <p:bldP spid="28675" grpId="0" animBg="1"/>
      <p:bldP spid="28676" grpId="0" animBg="1"/>
      <p:bldP spid="28677" grpId="0" animBg="1"/>
      <p:bldP spid="28678" grpId="1"/>
      <p:bldP spid="28678" grpId="2"/>
      <p:bldP spid="28679" grpId="0"/>
      <p:bldP spid="28679" grpId="1"/>
      <p:bldP spid="28680" grpId="0"/>
      <p:bldP spid="28680" grpId="1"/>
      <p:bldP spid="286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Plotting 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54844"/>
            <a:ext cx="7772400" cy="43449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Determine the independent and dependent data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eriod"/>
            </a:pPr>
            <a:r>
              <a:rPr lang="en-US" altLang="en-US" sz="2400" dirty="0"/>
              <a:t>The independent variable goes on the x-axis.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AutoNum type="alphaLcPeriod"/>
            </a:pPr>
            <a:r>
              <a:rPr lang="en-US" altLang="en-US" sz="2400" dirty="0"/>
              <a:t>The dependent variable goes on the y-axis.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Use as much of the graph as you possibly can.  Do not skimp!  Graph paper is cheap.          </a:t>
            </a:r>
            <a:r>
              <a:rPr lang="en-US" altLang="en-US" sz="2800" b="1" dirty="0">
                <a:solidFill>
                  <a:srgbClr val="FFC000"/>
                </a:solidFill>
              </a:rPr>
              <a:t>(your scaling must use at least ½ of the axis)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Label graph clearly with appropriate titles.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Draw a “best fit” curve that passes through the majority of the points.  </a:t>
            </a:r>
            <a:r>
              <a:rPr lang="en-US" altLang="en-US" sz="2800" b="1" dirty="0">
                <a:solidFill>
                  <a:srgbClr val="FFFF00"/>
                </a:solidFill>
              </a:rPr>
              <a:t>Do not “connect the dots!”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 dirty="0"/>
              <a:t>Do not force your data to go through (0,0)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Graphing Data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609725"/>
            <a:ext cx="46958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788988" y="2597150"/>
            <a:ext cx="3073400" cy="519113"/>
            <a:chOff x="434" y="1654"/>
            <a:chExt cx="1936" cy="327"/>
          </a:xfrm>
        </p:grpSpPr>
        <p:sp>
          <p:nvSpPr>
            <p:cNvPr id="25610" name="Text Box 4"/>
            <p:cNvSpPr txBox="1">
              <a:spLocks noChangeArrowheads="1"/>
            </p:cNvSpPr>
            <p:nvPr/>
          </p:nvSpPr>
          <p:spPr bwMode="auto">
            <a:xfrm>
              <a:off x="434" y="1654"/>
              <a:ext cx="7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/>
                <a:t>Correct</a:t>
              </a:r>
            </a:p>
          </p:txBody>
        </p:sp>
        <p:sp>
          <p:nvSpPr>
            <p:cNvPr id="25611" name="Line 5"/>
            <p:cNvSpPr>
              <a:spLocks noChangeShapeType="1"/>
            </p:cNvSpPr>
            <p:nvPr/>
          </p:nvSpPr>
          <p:spPr bwMode="auto">
            <a:xfrm>
              <a:off x="1221" y="1822"/>
              <a:ext cx="114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677863" y="5230813"/>
            <a:ext cx="3181350" cy="519112"/>
            <a:chOff x="427" y="3295"/>
            <a:chExt cx="2004" cy="327"/>
          </a:xfrm>
        </p:grpSpPr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427" y="3295"/>
              <a:ext cx="9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/>
                <a:t>Incorrect</a:t>
              </a:r>
            </a:p>
          </p:txBody>
        </p:sp>
        <p:sp>
          <p:nvSpPr>
            <p:cNvPr id="25609" name="Line 10"/>
            <p:cNvSpPr>
              <a:spLocks noChangeShapeType="1"/>
            </p:cNvSpPr>
            <p:nvPr/>
          </p:nvSpPr>
          <p:spPr bwMode="auto">
            <a:xfrm>
              <a:off x="1351" y="3463"/>
              <a:ext cx="108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305300"/>
            <a:ext cx="4676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3881438" y="4448175"/>
            <a:ext cx="4591050" cy="2092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5050">
                    <a:alpha val="50195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do?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54D6B2-EA46-4AE7-83B3-9DE90600E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034352"/>
              </p:ext>
            </p:extLst>
          </p:nvPr>
        </p:nvGraphicFramePr>
        <p:xfrm>
          <a:off x="508519" y="1782147"/>
          <a:ext cx="7819054" cy="487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0FDCF4-AD83-4065-A192-E670DA45ACD3}"/>
              </a:ext>
            </a:extLst>
          </p:cNvPr>
          <p:cNvSpPr/>
          <p:nvPr/>
        </p:nvSpPr>
        <p:spPr bwMode="auto">
          <a:xfrm>
            <a:off x="1182255" y="2604655"/>
            <a:ext cx="6072909" cy="3556000"/>
          </a:xfrm>
          <a:custGeom>
            <a:avLst/>
            <a:gdLst>
              <a:gd name="connsiteX0" fmla="*/ 0 w 6072909"/>
              <a:gd name="connsiteY0" fmla="*/ 3556000 h 3556000"/>
              <a:gd name="connsiteX1" fmla="*/ 434109 w 6072909"/>
              <a:gd name="connsiteY1" fmla="*/ 3551381 h 3556000"/>
              <a:gd name="connsiteX2" fmla="*/ 858981 w 6072909"/>
              <a:gd name="connsiteY2" fmla="*/ 3528290 h 3556000"/>
              <a:gd name="connsiteX3" fmla="*/ 1297709 w 6072909"/>
              <a:gd name="connsiteY3" fmla="*/ 3463636 h 3556000"/>
              <a:gd name="connsiteX4" fmla="*/ 1736436 w 6072909"/>
              <a:gd name="connsiteY4" fmla="*/ 3357418 h 3556000"/>
              <a:gd name="connsiteX5" fmla="*/ 2165927 w 6072909"/>
              <a:gd name="connsiteY5" fmla="*/ 3228109 h 3556000"/>
              <a:gd name="connsiteX6" fmla="*/ 2613890 w 6072909"/>
              <a:gd name="connsiteY6" fmla="*/ 3001818 h 3556000"/>
              <a:gd name="connsiteX7" fmla="*/ 3038763 w 6072909"/>
              <a:gd name="connsiteY7" fmla="*/ 2761672 h 3556000"/>
              <a:gd name="connsiteX8" fmla="*/ 3477490 w 6072909"/>
              <a:gd name="connsiteY8" fmla="*/ 2489200 h 3556000"/>
              <a:gd name="connsiteX9" fmla="*/ 3906981 w 6072909"/>
              <a:gd name="connsiteY9" fmla="*/ 2147454 h 3556000"/>
              <a:gd name="connsiteX10" fmla="*/ 4336472 w 6072909"/>
              <a:gd name="connsiteY10" fmla="*/ 1778000 h 3556000"/>
              <a:gd name="connsiteX11" fmla="*/ 4770581 w 6072909"/>
              <a:gd name="connsiteY11" fmla="*/ 1371600 h 3556000"/>
              <a:gd name="connsiteX12" fmla="*/ 5204690 w 6072909"/>
              <a:gd name="connsiteY12" fmla="*/ 937490 h 3556000"/>
              <a:gd name="connsiteX13" fmla="*/ 5634181 w 6072909"/>
              <a:gd name="connsiteY13" fmla="*/ 494145 h 3556000"/>
              <a:gd name="connsiteX14" fmla="*/ 6072909 w 6072909"/>
              <a:gd name="connsiteY14" fmla="*/ 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2909" h="3556000">
                <a:moveTo>
                  <a:pt x="0" y="3556000"/>
                </a:moveTo>
                <a:cubicBezTo>
                  <a:pt x="145473" y="3555999"/>
                  <a:pt x="290946" y="3555999"/>
                  <a:pt x="434109" y="3551381"/>
                </a:cubicBezTo>
                <a:cubicBezTo>
                  <a:pt x="577272" y="3546763"/>
                  <a:pt x="715048" y="3542914"/>
                  <a:pt x="858981" y="3528290"/>
                </a:cubicBezTo>
                <a:cubicBezTo>
                  <a:pt x="1002914" y="3513666"/>
                  <a:pt x="1151467" y="3492115"/>
                  <a:pt x="1297709" y="3463636"/>
                </a:cubicBezTo>
                <a:cubicBezTo>
                  <a:pt x="1443952" y="3435157"/>
                  <a:pt x="1591733" y="3396672"/>
                  <a:pt x="1736436" y="3357418"/>
                </a:cubicBezTo>
                <a:cubicBezTo>
                  <a:pt x="1881139" y="3318163"/>
                  <a:pt x="2019685" y="3287376"/>
                  <a:pt x="2165927" y="3228109"/>
                </a:cubicBezTo>
                <a:cubicBezTo>
                  <a:pt x="2312169" y="3168842"/>
                  <a:pt x="2468417" y="3079557"/>
                  <a:pt x="2613890" y="3001818"/>
                </a:cubicBezTo>
                <a:cubicBezTo>
                  <a:pt x="2759363" y="2924078"/>
                  <a:pt x="2894830" y="2847108"/>
                  <a:pt x="3038763" y="2761672"/>
                </a:cubicBezTo>
                <a:cubicBezTo>
                  <a:pt x="3182696" y="2676236"/>
                  <a:pt x="3332787" y="2591570"/>
                  <a:pt x="3477490" y="2489200"/>
                </a:cubicBezTo>
                <a:cubicBezTo>
                  <a:pt x="3622193" y="2386830"/>
                  <a:pt x="3763817" y="2265987"/>
                  <a:pt x="3906981" y="2147454"/>
                </a:cubicBezTo>
                <a:cubicBezTo>
                  <a:pt x="4050145" y="2028921"/>
                  <a:pt x="4192539" y="1907309"/>
                  <a:pt x="4336472" y="1778000"/>
                </a:cubicBezTo>
                <a:cubicBezTo>
                  <a:pt x="4480405" y="1648691"/>
                  <a:pt x="4625878" y="1511685"/>
                  <a:pt x="4770581" y="1371600"/>
                </a:cubicBezTo>
                <a:cubicBezTo>
                  <a:pt x="4915284" y="1231515"/>
                  <a:pt x="5060757" y="1083732"/>
                  <a:pt x="5204690" y="937490"/>
                </a:cubicBezTo>
                <a:cubicBezTo>
                  <a:pt x="5348623" y="791247"/>
                  <a:pt x="5489478" y="650393"/>
                  <a:pt x="5634181" y="494145"/>
                </a:cubicBezTo>
                <a:cubicBezTo>
                  <a:pt x="5778884" y="337897"/>
                  <a:pt x="5925896" y="168948"/>
                  <a:pt x="6072909" y="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76942-2F57-40A1-A22C-B141D902B1A0}"/>
              </a:ext>
            </a:extLst>
          </p:cNvPr>
          <p:cNvSpPr txBox="1"/>
          <p:nvPr/>
        </p:nvSpPr>
        <p:spPr>
          <a:xfrm>
            <a:off x="1394692" y="2646218"/>
            <a:ext cx="452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If the trend does not appear to be linear then do not force it to be linear. </a:t>
            </a:r>
          </a:p>
          <a:p>
            <a:r>
              <a:rPr lang="en-US" b="1" dirty="0">
                <a:solidFill>
                  <a:srgbClr val="7030A0"/>
                </a:solidFill>
              </a:rPr>
              <a:t>Use Common Sense!</a:t>
            </a:r>
          </a:p>
        </p:txBody>
      </p:sp>
    </p:spTree>
    <p:extLst>
      <p:ext uri="{BB962C8B-B14F-4D97-AF65-F5344CB8AC3E}">
        <p14:creationId xmlns:p14="http://schemas.microsoft.com/office/powerpoint/2010/main" val="15070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would you do?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186609-5658-49DB-A940-8CE2F7ED4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232819"/>
              </p:ext>
            </p:extLst>
          </p:nvPr>
        </p:nvGraphicFramePr>
        <p:xfrm>
          <a:off x="1082350" y="1968759"/>
          <a:ext cx="6783355" cy="468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F90E635-73EF-4B77-AFD1-831D930C75C7}"/>
              </a:ext>
            </a:extLst>
          </p:cNvPr>
          <p:cNvSpPr/>
          <p:nvPr/>
        </p:nvSpPr>
        <p:spPr bwMode="auto">
          <a:xfrm>
            <a:off x="2198255" y="2951018"/>
            <a:ext cx="4622800" cy="2900218"/>
          </a:xfrm>
          <a:custGeom>
            <a:avLst/>
            <a:gdLst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8364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0763 w 4622800"/>
              <a:gd name="connsiteY3" fmla="*/ 2373746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35890 w 4622800"/>
              <a:gd name="connsiteY2" fmla="*/ 2115127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  <a:gd name="connsiteX0" fmla="*/ 0 w 4622800"/>
              <a:gd name="connsiteY0" fmla="*/ 0 h 2900218"/>
              <a:gd name="connsiteX1" fmla="*/ 424872 w 4622800"/>
              <a:gd name="connsiteY1" fmla="*/ 1584037 h 2900218"/>
              <a:gd name="connsiteX2" fmla="*/ 845395 w 4622800"/>
              <a:gd name="connsiteY2" fmla="*/ 2122731 h 2900218"/>
              <a:gd name="connsiteX3" fmla="*/ 1268367 w 4622800"/>
              <a:gd name="connsiteY3" fmla="*/ 2379449 h 2900218"/>
              <a:gd name="connsiteX4" fmla="*/ 2105890 w 4622800"/>
              <a:gd name="connsiteY4" fmla="*/ 2641600 h 2900218"/>
              <a:gd name="connsiteX5" fmla="*/ 4622800 w 4622800"/>
              <a:gd name="connsiteY5" fmla="*/ 2900218 h 290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2800" h="2900218">
                <a:moveTo>
                  <a:pt x="0" y="0"/>
                </a:moveTo>
                <a:cubicBezTo>
                  <a:pt x="142778" y="615758"/>
                  <a:pt x="283973" y="1230249"/>
                  <a:pt x="424872" y="1584037"/>
                </a:cubicBezTo>
                <a:cubicBezTo>
                  <a:pt x="565771" y="1937825"/>
                  <a:pt x="759943" y="2049095"/>
                  <a:pt x="845395" y="2122731"/>
                </a:cubicBezTo>
                <a:cubicBezTo>
                  <a:pt x="930847" y="2196367"/>
                  <a:pt x="1183753" y="2336695"/>
                  <a:pt x="1268367" y="2379449"/>
                </a:cubicBezTo>
                <a:cubicBezTo>
                  <a:pt x="1352981" y="2422203"/>
                  <a:pt x="1545551" y="2554624"/>
                  <a:pt x="2105890" y="2641600"/>
                </a:cubicBezTo>
                <a:cubicBezTo>
                  <a:pt x="2666229" y="2728576"/>
                  <a:pt x="3644514" y="2814397"/>
                  <a:pt x="4622800" y="2900218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65D24-F395-47EB-8BDD-59C17A58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73" y="132987"/>
            <a:ext cx="6846054" cy="6592026"/>
          </a:xfrm>
          <a:prstGeom prst="rect">
            <a:avLst/>
          </a:prstGeom>
        </p:spPr>
      </p:pic>
      <p:sp>
        <p:nvSpPr>
          <p:cNvPr id="5" name="Action Button: Return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B1477D2-0FB9-40F5-9BB5-89C86B120E12}"/>
              </a:ext>
            </a:extLst>
          </p:cNvPr>
          <p:cNvSpPr/>
          <p:nvPr/>
        </p:nvSpPr>
        <p:spPr bwMode="auto">
          <a:xfrm>
            <a:off x="8046720" y="5722806"/>
            <a:ext cx="1042416" cy="1042416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49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Return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B1477D2-0FB9-40F5-9BB5-89C86B120E12}"/>
              </a:ext>
            </a:extLst>
          </p:cNvPr>
          <p:cNvSpPr/>
          <p:nvPr/>
        </p:nvSpPr>
        <p:spPr bwMode="auto">
          <a:xfrm>
            <a:off x="8046720" y="5722806"/>
            <a:ext cx="1042416" cy="1042416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BC4075-1A17-43B5-B7B6-ACFDD73A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93" y="0"/>
            <a:ext cx="499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1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018CA83-BECE-4B0C-B12A-7BF4FAA2F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346" y="92364"/>
            <a:ext cx="5250873" cy="135081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Calculators : Order of Operations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BCE9F3-0695-4F66-9D39-7331649E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567515"/>
            <a:ext cx="5965825" cy="3207683"/>
          </a:xfrm>
          <a:solidFill>
            <a:schemeClr val="bg1">
              <a:alpha val="78038"/>
            </a:schemeClr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Biggest issue is proper order of operations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Force correct order using </a:t>
            </a:r>
            <a:r>
              <a:rPr lang="en-US" altLang="en-US" b="1" i="1" u="sng" dirty="0">
                <a:latin typeface="Calibri" panose="020F0502020204030204" pitchFamily="34" charset="0"/>
              </a:rPr>
              <a:t>PARENTHESES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</a:rPr>
              <a:t>Avoid parentheses by using </a:t>
            </a:r>
            <a:r>
              <a:rPr lang="en-US" altLang="en-US" b="1" i="1" u="sng" dirty="0">
                <a:latin typeface="Calibri" panose="020F0502020204030204" pitchFamily="34" charset="0"/>
              </a:rPr>
              <a:t>EE</a:t>
            </a:r>
            <a:r>
              <a:rPr lang="en-US" altLang="en-US" dirty="0">
                <a:latin typeface="Calibri" panose="020F0502020204030204" pitchFamily="34" charset="0"/>
              </a:rPr>
              <a:t> notation</a:t>
            </a:r>
          </a:p>
        </p:txBody>
      </p:sp>
      <p:pic>
        <p:nvPicPr>
          <p:cNvPr id="28674" name="Picture 2" descr="Amazon.com : Texas Instruments TI-84 Plus CE Color Graphing Calculator,  Bionic Blue : Office Products">
            <a:extLst>
              <a:ext uri="{FF2B5EF4-FFF2-40B4-BE49-F238E27FC236}">
                <a16:creationId xmlns:a16="http://schemas.microsoft.com/office/drawing/2014/main" id="{377D19BF-92C2-4CF6-AB18-05129C5F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0"/>
            <a:ext cx="317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917A5A-875F-4D25-8FC8-1E5BE9BE6CB0}"/>
              </a:ext>
            </a:extLst>
          </p:cNvPr>
          <p:cNvSpPr/>
          <p:nvPr/>
        </p:nvSpPr>
        <p:spPr bwMode="auto">
          <a:xfrm>
            <a:off x="6664036" y="4267197"/>
            <a:ext cx="637309" cy="5264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1B114C4C-6C7B-4246-A517-FFA00425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28088"/>
            <a:ext cx="4343400" cy="6461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alibri" panose="020F0502020204030204" pitchFamily="34" charset="0"/>
              </a:rPr>
              <a:t>3,000,000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2FA870D5-E3D7-46E0-BC97-65653A7B95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323488"/>
            <a:ext cx="914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088E5651-4CB2-48FD-B3B9-44F068BC1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23488"/>
            <a:ext cx="9144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2299E3F4-1628-4C2F-860D-800E8D78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4085488"/>
            <a:ext cx="178435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alibri" panose="020F0502020204030204" pitchFamily="34" charset="0"/>
              </a:rPr>
              <a:t>3 x 10 ^ 6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14BA15E3-5510-41DB-BD77-C7B67683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810" y="4085488"/>
            <a:ext cx="6463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3E6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748E3F2E-587D-40D4-B664-15B7BAE5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866288"/>
            <a:ext cx="485298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Can be entered into the calculator as: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183FDB43-0C08-4066-923F-8D3565A3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71288"/>
            <a:ext cx="5262563" cy="1938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i="1" u="sng" dirty="0">
                <a:solidFill>
                  <a:schemeClr val="tx2"/>
                </a:solidFill>
                <a:latin typeface="Calibri" panose="020F0502020204030204" pitchFamily="34" charset="0"/>
              </a:rPr>
              <a:t>BETTER METHOD</a:t>
            </a:r>
          </a:p>
          <a:p>
            <a:pPr algn="ctr" eaLnBrk="1" hangingPunct="1"/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The calculator treats this as a</a:t>
            </a:r>
          </a:p>
          <a:p>
            <a:pPr algn="ctr" eaLnBrk="1" hangingPunct="1"/>
            <a:r>
              <a:rPr lang="en-US" altLang="en-US" b="1" i="1" u="sng" dirty="0">
                <a:solidFill>
                  <a:schemeClr val="tx2"/>
                </a:solidFill>
                <a:latin typeface="Calibri" panose="020F0502020204030204" pitchFamily="34" charset="0"/>
              </a:rPr>
              <a:t>SINGLE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 number – no </a:t>
            </a:r>
            <a:r>
              <a:rPr lang="en-US" altLang="en-US" b="1" i="1" u="sng" dirty="0">
                <a:solidFill>
                  <a:schemeClr val="tx2"/>
                </a:solidFill>
                <a:latin typeface="Calibri" panose="020F0502020204030204" pitchFamily="34" charset="0"/>
              </a:rPr>
              <a:t>PARENTHESE</a:t>
            </a:r>
            <a:r>
              <a:rPr lang="en-US" altLang="en-US" b="1" u="sng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</a:p>
          <a:p>
            <a:pPr algn="ctr" eaLnBrk="1" hangingPunct="1"/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required!!!</a:t>
            </a:r>
          </a:p>
        </p:txBody>
      </p:sp>
      <p:sp>
        <p:nvSpPr>
          <p:cNvPr id="11273" name="Rectangle 2">
            <a:extLst>
              <a:ext uri="{FF2B5EF4-FFF2-40B4-BE49-F238E27FC236}">
                <a16:creationId xmlns:a16="http://schemas.microsoft.com/office/drawing/2014/main" id="{31C034AD-A263-4789-9DDF-39189EFD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123" y="193973"/>
            <a:ext cx="8229600" cy="715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Calculators : EE Notation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2" grpId="0" animBg="1"/>
      <p:bldP spid="6153" grpId="0" animBg="1"/>
      <p:bldP spid="6149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Order of Magnitude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869687"/>
                <a:ext cx="7772400" cy="4114800"/>
              </a:xfrm>
            </p:spPr>
            <p:txBody>
              <a:bodyPr/>
              <a:lstStyle/>
              <a:p>
                <a:r>
                  <a:rPr lang="en-US" altLang="en-US" dirty="0"/>
                  <a:t>What is an order of magnitude?</a:t>
                </a:r>
              </a:p>
              <a:p>
                <a:pPr lvl="1"/>
                <a:r>
                  <a:rPr lang="en-US" altLang="en-US" dirty="0"/>
                  <a:t>a system of classification determined by size, each class being a number of times (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usually ten</a:t>
                </a:r>
                <a:r>
                  <a:rPr lang="en-US" altLang="en-US" dirty="0"/>
                  <a:t>) greater or smaller than the one before.</a:t>
                </a:r>
              </a:p>
              <a:p>
                <a:pPr lvl="1"/>
                <a:r>
                  <a:rPr lang="en-US" altLang="en-US" dirty="0"/>
                  <a:t>Two objects have the same order of magnitude if say the mass of one divided by the mass of the other is less than 3.16.</a:t>
                </a:r>
              </a:p>
              <a:p>
                <a:pPr lvl="1"/>
                <a:r>
                  <a:rPr lang="en-US" altLang="en-US" dirty="0"/>
                  <a:t>Why 3.16?</a:t>
                </a:r>
              </a:p>
              <a:p>
                <a:pPr lvl="2"/>
                <a:r>
                  <a:rPr lang="en-US" altLang="en-US" dirty="0"/>
                  <a:t>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3.16=0.5</m:t>
                        </m:r>
                      </m:e>
                    </m:func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69687"/>
                <a:ext cx="7772400" cy="4114800"/>
              </a:xfrm>
              <a:blipFill>
                <a:blip r:embed="rId3"/>
                <a:stretch>
                  <a:fillRect l="-1804" t="-2074" r="-314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91BC695-D876-4D2A-800D-BE3AA113D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038351"/>
            <a:ext cx="8458200" cy="762000"/>
          </a:xfrm>
          <a:solidFill>
            <a:schemeClr val="bg1">
              <a:alpha val="81175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What is the product of 2.0 x 10</a:t>
            </a:r>
            <a:r>
              <a:rPr lang="en-US" altLang="en-US" b="1" baseline="30000" dirty="0">
                <a:latin typeface="Calibri" panose="020F0502020204030204" pitchFamily="34" charset="0"/>
              </a:rPr>
              <a:t>2</a:t>
            </a:r>
            <a:r>
              <a:rPr lang="en-US" altLang="en-US" b="1" dirty="0">
                <a:latin typeface="Calibri" panose="020F0502020204030204" pitchFamily="34" charset="0"/>
              </a:rPr>
              <a:t> and 4.0 x 10</a:t>
            </a:r>
            <a:r>
              <a:rPr lang="en-US" altLang="en-US" b="1" baseline="30000" dirty="0">
                <a:latin typeface="Calibri" panose="020F0502020204030204" pitchFamily="34" charset="0"/>
              </a:rPr>
              <a:t>-4 </a:t>
            </a:r>
            <a:r>
              <a:rPr lang="en-US" altLang="en-US" b="1" dirty="0">
                <a:latin typeface="Calibri" panose="020F0502020204030204" pitchFamily="34" charset="0"/>
              </a:rPr>
              <a:t>?  (2E2)(4E-4)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C542E-B516-4B55-A227-27D9DB5A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48" y="4057649"/>
            <a:ext cx="352692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Without EE notation:</a:t>
            </a:r>
          </a:p>
          <a:p>
            <a:endParaRPr lang="en-US" altLang="en-US" dirty="0"/>
          </a:p>
          <a:p>
            <a:r>
              <a:rPr lang="en-US" altLang="en-US" dirty="0"/>
              <a:t>(2.0 x 10^2) x (4.0 x 10^-4)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D79EA-9242-435D-ACAB-56741CA9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314" y="4057649"/>
            <a:ext cx="242848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With EE notation:</a:t>
            </a:r>
          </a:p>
          <a:p>
            <a:endParaRPr lang="en-US" altLang="en-US" dirty="0"/>
          </a:p>
          <a:p>
            <a:r>
              <a:rPr lang="en-US" altLang="en-US" dirty="0"/>
              <a:t>2E2 x 4E-4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578B1-9132-4E21-A093-85935EFA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638799"/>
            <a:ext cx="4800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Answer:</a:t>
            </a:r>
          </a:p>
          <a:p>
            <a:r>
              <a:rPr lang="en-US" altLang="en-US" dirty="0"/>
              <a:t>0.08 or 8.0 x 10-2 or 8E-2</a:t>
            </a:r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10FAF28D-FC9A-4B89-9F1E-ABE78D204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Calculators : EE Notation Example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C0167FE0-47CC-43F1-A029-67363C2B3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700360"/>
            <a:ext cx="8458200" cy="120032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alt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/>
              <a:t>What is the quotient obtained by dividing </a:t>
            </a:r>
          </a:p>
          <a:p>
            <a:pPr lvl="1" algn="ctr">
              <a:spcBef>
                <a:spcPct val="0"/>
              </a:spcBef>
            </a:pPr>
            <a:r>
              <a:rPr lang="en-US" altLang="en-US" sz="3200" dirty="0">
                <a:ea typeface="+mn-ea"/>
                <a:cs typeface="+mn-cs"/>
              </a:rPr>
              <a:t>2.0 x 10^2 by 4.0 x 10^-4 ?    (2E2/4E-4)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10FAF-354C-4E91-9314-8AB4A956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56" y="3131523"/>
            <a:ext cx="351891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Without EE notation:</a:t>
            </a:r>
          </a:p>
          <a:p>
            <a:endParaRPr lang="en-US" altLang="en-US" dirty="0"/>
          </a:p>
          <a:p>
            <a:r>
              <a:rPr lang="en-US" altLang="en-US" dirty="0"/>
              <a:t>(2.0 x 10^2) / (4.0 x 10^-4)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FA83E-5F89-4D84-A914-A13CB2F7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314" y="3131523"/>
            <a:ext cx="242848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/>
              <a:t>With EE notation:</a:t>
            </a:r>
          </a:p>
          <a:p>
            <a:endParaRPr lang="en-US" altLang="en-US"/>
          </a:p>
          <a:p>
            <a:r>
              <a:rPr lang="en-US" altLang="en-US"/>
              <a:t>2E2 / 4E-4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02D56-68B4-43E6-9F64-E514B7EB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906473"/>
            <a:ext cx="4800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Wrong Answer:</a:t>
            </a:r>
          </a:p>
          <a:p>
            <a:r>
              <a:rPr lang="en-US" altLang="en-US" dirty="0"/>
              <a:t>0.005 or  5.00 x 10</a:t>
            </a:r>
            <a:r>
              <a:rPr lang="en-US" altLang="en-US" baseline="30000" dirty="0"/>
              <a:t>-3</a:t>
            </a:r>
            <a:r>
              <a:rPr lang="en-US" altLang="en-US" dirty="0"/>
              <a:t> </a:t>
            </a:r>
          </a:p>
        </p:txBody>
      </p:sp>
      <p:sp>
        <p:nvSpPr>
          <p:cNvPr id="13318" name="Rectangle 2">
            <a:extLst>
              <a:ext uri="{FF2B5EF4-FFF2-40B4-BE49-F238E27FC236}">
                <a16:creationId xmlns:a16="http://schemas.microsoft.com/office/drawing/2014/main" id="{CBB5D0EF-8232-4563-B687-862483E8A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Calculators : EE Notation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870F3-C3EB-432B-921C-D67073EE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4712673"/>
            <a:ext cx="48006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400" b="1" i="1" u="sng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dirty="0"/>
              <a:t>Answer:</a:t>
            </a:r>
          </a:p>
          <a:p>
            <a:r>
              <a:rPr lang="en-US" altLang="en-US" dirty="0"/>
              <a:t>50,000  or  5.00 x 10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Fundamental Units - Length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Meter (m):</a:t>
            </a:r>
          </a:p>
          <a:p>
            <a:pPr lvl="1"/>
            <a:r>
              <a:rPr lang="en-US" altLang="en-US"/>
              <a:t>Originally defined as the 1/10,000,000 of the distance between the North Pole and the Equator.</a:t>
            </a:r>
          </a:p>
          <a:p>
            <a:pPr lvl="1"/>
            <a:r>
              <a:rPr lang="en-US" altLang="en-US"/>
              <a:t>In 1792, it was defined as the distance between two lines on a platinum-iridium bar by the International Bureau of Weights and Measures.</a:t>
            </a:r>
          </a:p>
          <a:p>
            <a:pPr lvl="1"/>
            <a:r>
              <a:rPr lang="en-US" altLang="en-US"/>
              <a:t>In 1983 it was defined as the distance that light travels in a vacuum in 1/299792458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Fundamental Units -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Second (s):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Initially defined as 1/86,400 of a solar day (the average length of a day for a whole year).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Atomic clocks were developed during the 1960’s.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second is now defined by the frequency at which the cesium atom resonates. (9,192,631,770 Hz)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latest version of the atomic clock will not lose or gain a second in 60,000,000 years!!!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Fundamental Units - Mass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Kilogram (kg):</a:t>
            </a:r>
          </a:p>
          <a:p>
            <a:pPr lvl="1"/>
            <a:r>
              <a:rPr lang="en-US" altLang="en-US"/>
              <a:t>The standard for mass is a platinum-iridium cylinder that is kept at controlled atmospheric conditions of temperature and humidity.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derived unit?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derived unit is one that is comprised of the basic fundamental units of time (s), length (m) and mass (kg).</a:t>
            </a:r>
          </a:p>
          <a:p>
            <a:r>
              <a:rPr lang="en-US" altLang="en-US"/>
              <a:t>A couple of examples are:</a:t>
            </a:r>
          </a:p>
          <a:p>
            <a:pPr lvl="1"/>
            <a:r>
              <a:rPr lang="en-US" altLang="en-US"/>
              <a:t>Force – 1 Newton (N) = 1 kg</a:t>
            </a:r>
            <a:r>
              <a:rPr lang="en-US" altLang="en-US" baseline="30000"/>
              <a:t>.</a:t>
            </a:r>
            <a:r>
              <a:rPr lang="en-US" altLang="en-US"/>
              <a:t>m/s</a:t>
            </a:r>
            <a:r>
              <a:rPr lang="en-US" altLang="en-US" baseline="30000"/>
              <a:t>2</a:t>
            </a:r>
          </a:p>
          <a:p>
            <a:pPr lvl="1"/>
            <a:r>
              <a:rPr lang="en-US" altLang="en-US"/>
              <a:t>Energy – 1 Joule (J)  = 1 Newton</a:t>
            </a:r>
            <a:r>
              <a:rPr lang="en-US" altLang="en-US" baseline="30000"/>
              <a:t>.</a:t>
            </a:r>
            <a:r>
              <a:rPr lang="en-US" altLang="en-US"/>
              <a:t>meter (Nm)</a:t>
            </a:r>
          </a:p>
          <a:p>
            <a:pPr lvl="1">
              <a:buFontTx/>
              <a:buNone/>
            </a:pPr>
            <a:r>
              <a:rPr lang="en-US" altLang="en-US"/>
              <a:t>			 - 1 Newton</a:t>
            </a:r>
            <a:r>
              <a:rPr lang="en-US" altLang="en-US" baseline="30000"/>
              <a:t>.</a:t>
            </a:r>
            <a:r>
              <a:rPr lang="en-US" altLang="en-US"/>
              <a:t>meter = 1 kg</a:t>
            </a:r>
            <a:r>
              <a:rPr lang="en-US" altLang="en-US" baseline="30000"/>
              <a:t>.</a:t>
            </a:r>
            <a:r>
              <a:rPr lang="en-US" altLang="en-US"/>
              <a:t>m</a:t>
            </a:r>
            <a:r>
              <a:rPr lang="en-US" altLang="en-US" baseline="30000"/>
              <a:t>2</a:t>
            </a:r>
            <a:r>
              <a:rPr lang="en-US" altLang="en-US"/>
              <a:t>/s</a:t>
            </a:r>
            <a:r>
              <a:rPr lang="en-US" altLang="en-US" baseline="30000"/>
              <a:t>2</a:t>
            </a:r>
          </a:p>
          <a:p>
            <a:pPr lvl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Magnitude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31150" cy="4114800"/>
          </a:xfrm>
        </p:spPr>
        <p:txBody>
          <a:bodyPr/>
          <a:lstStyle/>
          <a:p>
            <a:r>
              <a:rPr lang="en-US" altLang="en-US"/>
              <a:t>For example, what is the order of magnitude difference between the mass of an automobile and a typical high school student?</a:t>
            </a:r>
          </a:p>
          <a:p>
            <a:pPr lvl="1"/>
            <a:r>
              <a:rPr lang="en-US" altLang="en-US"/>
              <a:t>The mass of an automobile is about 1500kg.</a:t>
            </a:r>
          </a:p>
          <a:p>
            <a:pPr lvl="1"/>
            <a:r>
              <a:rPr lang="en-US" altLang="en-US"/>
              <a:t>The mass of a high school student is about 55kg.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Magnitude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543515"/>
            <a:ext cx="7772400" cy="3089229"/>
          </a:xfrm>
        </p:spPr>
        <p:txBody>
          <a:bodyPr/>
          <a:lstStyle/>
          <a:p>
            <a:r>
              <a:rPr lang="en-US" altLang="en-US" dirty="0"/>
              <a:t>Since 1.4 is closer to 1.0, we would say that the car has a mass that is 1 order of magnitude greater than the student, or greater by a factor of 10.</a:t>
            </a:r>
          </a:p>
          <a:p>
            <a:r>
              <a:rPr lang="en-US" altLang="en-US" dirty="0"/>
              <a:t>What if the mass of the automobile was 2,000 kg instead?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743325" y="1851025"/>
          <a:ext cx="14557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368140" progId="Equation.3">
                  <p:embed/>
                </p:oleObj>
              </mc:Choice>
              <mc:Fallback>
                <p:oleObj name="Equation" r:id="rId2" imgW="622030" imgH="3681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1851025"/>
                        <a:ext cx="1455738" cy="86201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570288" y="2938463"/>
          <a:ext cx="17827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190417" progId="Equation.3">
                  <p:embed/>
                </p:oleObj>
              </mc:Choice>
              <mc:Fallback>
                <p:oleObj name="Equation" r:id="rId4" imgW="761669" imgH="19041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2938463"/>
                        <a:ext cx="1782762" cy="44608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Scientific Notation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Used to represent very long numbers in a more compact form.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M x 10</a:t>
            </a:r>
            <a:r>
              <a:rPr lang="en-US" altLang="en-US" baseline="30000"/>
              <a:t>n</a:t>
            </a:r>
            <a:endParaRPr lang="en-US" altLang="en-US"/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Where: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	M is the main number or multiplier between 1 and 10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altLang="en-US"/>
              <a:t>	n is an integer.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 What is our distance from the Sun in scientific notation?  Our distance from the Sun is 150,000,000 km.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Answer: 1.5 x 10</a:t>
            </a:r>
            <a:r>
              <a:rPr lang="en-US" altLang="en-US" baseline="30000"/>
              <a:t>8</a:t>
            </a:r>
            <a:r>
              <a:rPr lang="en-US" altLang="en-US"/>
              <a:t>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BF5E-04CA-4073-BCE9-74167C3F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Unit Analysis and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33E8-4529-4567-A1D8-D1D7ED3F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convert from grams to kilograms?</a:t>
            </a:r>
          </a:p>
          <a:p>
            <a:r>
              <a:rPr lang="en-US" dirty="0"/>
              <a:t>How do you convert from kilometers to meters?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Prefixes</a:t>
            </a:r>
          </a:p>
        </p:txBody>
      </p:sp>
      <p:sp>
        <p:nvSpPr>
          <p:cNvPr id="3" name="Action Button: Return 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D69278A-9B88-4885-AECD-B2AA24F280C7}"/>
              </a:ext>
            </a:extLst>
          </p:cNvPr>
          <p:cNvSpPr/>
          <p:nvPr/>
        </p:nvSpPr>
        <p:spPr bwMode="auto">
          <a:xfrm>
            <a:off x="8581978" y="6309029"/>
            <a:ext cx="484855" cy="465113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DEAD8-552A-4972-B987-72744B7A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94" y="1634681"/>
            <a:ext cx="4636011" cy="49535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81156-2ED7-4FDE-B611-D69D5368A0A2}"/>
              </a:ext>
            </a:extLst>
          </p:cNvPr>
          <p:cNvSpPr/>
          <p:nvPr/>
        </p:nvSpPr>
        <p:spPr bwMode="auto">
          <a:xfrm>
            <a:off x="2350676" y="3433460"/>
            <a:ext cx="4415883" cy="33565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BFC8D-0E00-407E-BF6A-172B92E3FDE8}"/>
              </a:ext>
            </a:extLst>
          </p:cNvPr>
          <p:cNvSpPr/>
          <p:nvPr/>
        </p:nvSpPr>
        <p:spPr bwMode="auto">
          <a:xfrm>
            <a:off x="2350676" y="3812717"/>
            <a:ext cx="4415883" cy="33565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E2739-69ED-48CD-A885-C6AD760367AF}"/>
              </a:ext>
            </a:extLst>
          </p:cNvPr>
          <p:cNvSpPr/>
          <p:nvPr/>
        </p:nvSpPr>
        <p:spPr bwMode="auto">
          <a:xfrm>
            <a:off x="2350675" y="4565574"/>
            <a:ext cx="4415883" cy="33565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38496A-E2D6-41A7-BA60-84B79B915C73}"/>
              </a:ext>
            </a:extLst>
          </p:cNvPr>
          <p:cNvSpPr/>
          <p:nvPr/>
        </p:nvSpPr>
        <p:spPr bwMode="auto">
          <a:xfrm>
            <a:off x="2350674" y="4940166"/>
            <a:ext cx="4415883" cy="33565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E7242-A634-4415-9B24-26BC01AA1657}"/>
              </a:ext>
            </a:extLst>
          </p:cNvPr>
          <p:cNvSpPr/>
          <p:nvPr/>
        </p:nvSpPr>
        <p:spPr bwMode="auto">
          <a:xfrm>
            <a:off x="2350673" y="5314758"/>
            <a:ext cx="4415883" cy="335652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BANNER">
  <a:themeElements>
    <a:clrScheme name="BANNER 1">
      <a:dk1>
        <a:srgbClr val="004646"/>
      </a:dk1>
      <a:lt1>
        <a:srgbClr val="DDDDDD"/>
      </a:lt1>
      <a:dk2>
        <a:srgbClr val="008080"/>
      </a:dk2>
      <a:lt2>
        <a:srgbClr val="000000"/>
      </a:lt2>
      <a:accent1>
        <a:srgbClr val="FFCC99"/>
      </a:accent1>
      <a:accent2>
        <a:srgbClr val="FF9900"/>
      </a:accent2>
      <a:accent3>
        <a:srgbClr val="AAC0C0"/>
      </a:accent3>
      <a:accent4>
        <a:srgbClr val="BDBDBD"/>
      </a:accent4>
      <a:accent5>
        <a:srgbClr val="FFE2CA"/>
      </a:accent5>
      <a:accent6>
        <a:srgbClr val="E78A00"/>
      </a:accent6>
      <a:hlink>
        <a:srgbClr val="FF6633"/>
      </a:hlink>
      <a:folHlink>
        <a:srgbClr val="00CCCC"/>
      </a:folHlink>
    </a:clrScheme>
    <a:fontScheme name="BANN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NNER 1">
        <a:dk1>
          <a:srgbClr val="004646"/>
        </a:dk1>
        <a:lt1>
          <a:srgbClr val="DDDDDD"/>
        </a:lt1>
        <a:dk2>
          <a:srgbClr val="008080"/>
        </a:dk2>
        <a:lt2>
          <a:srgbClr val="000000"/>
        </a:lt2>
        <a:accent1>
          <a:srgbClr val="FFCC99"/>
        </a:accent1>
        <a:accent2>
          <a:srgbClr val="FF9900"/>
        </a:accent2>
        <a:accent3>
          <a:srgbClr val="AAC0C0"/>
        </a:accent3>
        <a:accent4>
          <a:srgbClr val="BDBDBD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NER 2">
        <a:dk1>
          <a:srgbClr val="000000"/>
        </a:dk1>
        <a:lt1>
          <a:srgbClr val="FFFFCC"/>
        </a:lt1>
        <a:dk2>
          <a:srgbClr val="000000"/>
        </a:dk2>
        <a:lt2>
          <a:srgbClr val="CC9900"/>
        </a:lt2>
        <a:accent1>
          <a:srgbClr val="FFCC99"/>
        </a:accent1>
        <a:accent2>
          <a:srgbClr val="FF9900"/>
        </a:accent2>
        <a:accent3>
          <a:srgbClr val="FFFFE2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EAEAEA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1A1A1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2120</Words>
  <Application>Microsoft Office PowerPoint</Application>
  <PresentationFormat>On-screen Show (4:3)</PresentationFormat>
  <Paragraphs>292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BANNER</vt:lpstr>
      <vt:lpstr>Equation</vt:lpstr>
      <vt:lpstr>Math and Science</vt:lpstr>
      <vt:lpstr>The SI System</vt:lpstr>
      <vt:lpstr>What do they do?</vt:lpstr>
      <vt:lpstr>Order of Magnitude</vt:lpstr>
      <vt:lpstr>Order of Magnitude</vt:lpstr>
      <vt:lpstr>Order of Magnitude</vt:lpstr>
      <vt:lpstr>Scientific Notation</vt:lpstr>
      <vt:lpstr>The Power of Unit Analysis and Conversions</vt:lpstr>
      <vt:lpstr>SI Prefixes</vt:lpstr>
      <vt:lpstr>Converting Units  (Dimensional Analysis/Factor Label Method)</vt:lpstr>
      <vt:lpstr>Converting Units  (Dimensional Analysis/Factor Label Method)</vt:lpstr>
      <vt:lpstr>Using Unit Analysis</vt:lpstr>
      <vt:lpstr>Accuracy and Precision</vt:lpstr>
      <vt:lpstr>Precision</vt:lpstr>
      <vt:lpstr>Which group of data has better precision?</vt:lpstr>
      <vt:lpstr>Accuracy</vt:lpstr>
      <vt:lpstr>Accuracy and Precision</vt:lpstr>
      <vt:lpstr>Measuring Precision</vt:lpstr>
      <vt:lpstr>Significant Digits</vt:lpstr>
      <vt:lpstr>Adding &amp; Subtracting with Significant Digits</vt:lpstr>
      <vt:lpstr>Multiplying and Dividing with Significant Digits</vt:lpstr>
      <vt:lpstr>A Basic Lesson on Triangles</vt:lpstr>
      <vt:lpstr>SOH CAH TOA</vt:lpstr>
      <vt:lpstr>Practice – SOH CAH TOA</vt:lpstr>
      <vt:lpstr>Pythagorean Theorem</vt:lpstr>
      <vt:lpstr>Practice – Pythagorean Theorem</vt:lpstr>
      <vt:lpstr>The Circle</vt:lpstr>
      <vt:lpstr>Practice – The Circle</vt:lpstr>
      <vt:lpstr>Practice – The Circle</vt:lpstr>
      <vt:lpstr>Basic Algebra</vt:lpstr>
      <vt:lpstr>PowerPoint Presentation</vt:lpstr>
      <vt:lpstr>Plotting Data</vt:lpstr>
      <vt:lpstr>Graphing Data</vt:lpstr>
      <vt:lpstr>What would you do?</vt:lpstr>
      <vt:lpstr>What would you do?</vt:lpstr>
      <vt:lpstr>PowerPoint Presentation</vt:lpstr>
      <vt:lpstr>PowerPoint Presentation</vt:lpstr>
      <vt:lpstr>Calculators : Order of Operations</vt:lpstr>
      <vt:lpstr>Calculators : EE Notation</vt:lpstr>
      <vt:lpstr>Calculators : EE Notation Example</vt:lpstr>
      <vt:lpstr>Calculators : EE Notation Example</vt:lpstr>
      <vt:lpstr>Fundamental Units - Length</vt:lpstr>
      <vt:lpstr>Fundamental Units - Time</vt:lpstr>
      <vt:lpstr>Fundamental Units - Mass</vt:lpstr>
      <vt:lpstr>What is a derived unit?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and Science</dc:title>
  <dc:creator>Charlie Ropes</dc:creator>
  <cp:lastModifiedBy>Charlie Ropes</cp:lastModifiedBy>
  <cp:revision>18</cp:revision>
  <dcterms:created xsi:type="dcterms:W3CDTF">2020-08-21T13:45:13Z</dcterms:created>
  <dcterms:modified xsi:type="dcterms:W3CDTF">2022-09-04T03:01:49Z</dcterms:modified>
</cp:coreProperties>
</file>